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 id="2147483709" r:id="rId2"/>
    <p:sldMasterId id="2147483721" r:id="rId3"/>
    <p:sldMasterId id="2147483734" r:id="rId4"/>
    <p:sldMasterId id="2147483747" r:id="rId5"/>
  </p:sldMasterIdLst>
  <p:notesMasterIdLst>
    <p:notesMasterId r:id="rId34"/>
  </p:notesMasterIdLst>
  <p:handoutMasterIdLst>
    <p:handoutMasterId r:id="rId35"/>
  </p:handoutMasterIdLst>
  <p:sldIdLst>
    <p:sldId id="256" r:id="rId6"/>
    <p:sldId id="314" r:id="rId7"/>
    <p:sldId id="315" r:id="rId8"/>
    <p:sldId id="279" r:id="rId9"/>
    <p:sldId id="335" r:id="rId10"/>
    <p:sldId id="326" r:id="rId11"/>
    <p:sldId id="307" r:id="rId12"/>
    <p:sldId id="310" r:id="rId13"/>
    <p:sldId id="311" r:id="rId14"/>
    <p:sldId id="308" r:id="rId15"/>
    <p:sldId id="333" r:id="rId16"/>
    <p:sldId id="342" r:id="rId17"/>
    <p:sldId id="343" r:id="rId18"/>
    <p:sldId id="344" r:id="rId19"/>
    <p:sldId id="337" r:id="rId20"/>
    <p:sldId id="338" r:id="rId21"/>
    <p:sldId id="334" r:id="rId22"/>
    <p:sldId id="316" r:id="rId23"/>
    <p:sldId id="339" r:id="rId24"/>
    <p:sldId id="340" r:id="rId25"/>
    <p:sldId id="327" r:id="rId26"/>
    <p:sldId id="332" r:id="rId27"/>
    <p:sldId id="321" r:id="rId28"/>
    <p:sldId id="284" r:id="rId29"/>
    <p:sldId id="324" r:id="rId30"/>
    <p:sldId id="341" r:id="rId31"/>
    <p:sldId id="320" r:id="rId32"/>
    <p:sldId id="319" r:id="rId33"/>
  </p:sldIdLst>
  <p:sldSz cx="9144000" cy="6858000" type="letter"/>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p15="http://schemas.microsoft.com/office/powerpoint/2012/main" xmlns:mv="urn:schemas-microsoft-com:mac:vml" xmlns:mc="http://schemas.openxmlformats.org/markup-compatibility/2006"/>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78091" autoAdjust="0"/>
  </p:normalViewPr>
  <p:slideViewPr>
    <p:cSldViewPr snapToGrid="0" snapToObjects="1">
      <p:cViewPr>
        <p:scale>
          <a:sx n="72" d="100"/>
          <a:sy n="72" d="100"/>
        </p:scale>
        <p:origin x="-138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6" d="100"/>
          <a:sy n="86" d="100"/>
        </p:scale>
        <p:origin x="3858" y="6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9A902AEE-2E26-F845-BB56-C3ADC9F6A39B}" type="datetimeFigureOut">
              <a:rPr lang="en-US" smtClean="0"/>
              <a:pPr/>
              <a:t>12/9/16</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8D823BF1-39BB-4D48-8615-57B44EB007B9}" type="slidenum">
              <a:rPr lang="en-US" smtClean="0"/>
              <a:pPr/>
              <a:t>‹#›</a:t>
            </a:fld>
            <a:endParaRPr lang="en-US" dirty="0"/>
          </a:p>
        </p:txBody>
      </p:sp>
    </p:spTree>
    <p:extLst>
      <p:ext uri="{BB962C8B-B14F-4D97-AF65-F5344CB8AC3E}">
        <p14:creationId xmlns:p14="http://schemas.microsoft.com/office/powerpoint/2010/main" val="264245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A714778F-F2F1-6343-AA5E-BE764BE6DE66}" type="datetimeFigureOut">
              <a:rPr lang="en-US" smtClean="0"/>
              <a:pPr/>
              <a:t>12/9/16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EE1C06AF-5143-1849-9A49-36FC08B951BF}" type="slidenum">
              <a:rPr lang="en-US" smtClean="0"/>
              <a:pPr/>
              <a:t>‹#›</a:t>
            </a:fld>
            <a:endParaRPr lang="en-US" dirty="0"/>
          </a:p>
        </p:txBody>
      </p:sp>
    </p:spTree>
    <p:extLst>
      <p:ext uri="{BB962C8B-B14F-4D97-AF65-F5344CB8AC3E}">
        <p14:creationId xmlns:p14="http://schemas.microsoft.com/office/powerpoint/2010/main" val="6114690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this</a:t>
            </a:r>
            <a:r>
              <a:rPr lang="en-US" baseline="0" dirty="0" smtClean="0"/>
              <a:t> Introduction to the Michigan Arts Education Instruction and Assessment Project. </a:t>
            </a:r>
          </a:p>
          <a:p>
            <a:endParaRPr lang="en-US" baseline="0" dirty="0" smtClean="0"/>
          </a:p>
          <a:p>
            <a:r>
              <a:rPr lang="en-US" baseline="0" dirty="0" smtClean="0"/>
              <a:t>In the next few minutes, I will describe some of the important aspects of this ground-breaking project. </a:t>
            </a:r>
            <a:endParaRPr lang="en-US" dirty="0" smtClean="0"/>
          </a:p>
          <a:p>
            <a:endParaRPr lang="en-US" dirty="0" smtClean="0"/>
          </a:p>
          <a:p>
            <a:r>
              <a:rPr lang="en-US" dirty="0" smtClean="0"/>
              <a:t>I</a:t>
            </a:r>
            <a:r>
              <a:rPr lang="en-US" baseline="0" dirty="0" smtClean="0"/>
              <a:t> wil</a:t>
            </a:r>
            <a:r>
              <a:rPr lang="en-US" dirty="0" smtClean="0"/>
              <a:t>l be describing</a:t>
            </a:r>
            <a:r>
              <a:rPr lang="en-US" baseline="0" dirty="0" smtClean="0"/>
              <a:t> how to select the MAEIA assessments you want to use.</a:t>
            </a:r>
            <a:endParaRPr lang="en-US" dirty="0" smtClean="0"/>
          </a:p>
        </p:txBody>
      </p:sp>
      <p:sp>
        <p:nvSpPr>
          <p:cNvPr id="4" name="Slide Number Placeholder 3"/>
          <p:cNvSpPr>
            <a:spLocks noGrp="1"/>
          </p:cNvSpPr>
          <p:nvPr>
            <p:ph type="sldNum" sz="quarter" idx="10"/>
          </p:nvPr>
        </p:nvSpPr>
        <p:spPr/>
        <p:txBody>
          <a:bodyPr/>
          <a:lstStyle/>
          <a:p>
            <a:fld id="{EE1C06AF-5143-1849-9A49-36FC08B951BF}" type="slidenum">
              <a:rPr lang="en-US" smtClean="0"/>
              <a:pPr/>
              <a:t>1</a:t>
            </a:fld>
            <a:endParaRPr lang="en-US" dirty="0"/>
          </a:p>
        </p:txBody>
      </p:sp>
    </p:spTree>
    <p:extLst>
      <p:ext uri="{BB962C8B-B14F-4D97-AF65-F5344CB8AC3E}">
        <p14:creationId xmlns:p14="http://schemas.microsoft.com/office/powerpoint/2010/main" val="78142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item type is Selected-Response items. These are typically multiple-choice items where students read a question or prompt and selects the correct or most correct response to the question or prompt.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cs typeface="Arial Unicode MS"/>
              </a:rPr>
              <a:t>In MAEIA, these items are used to tap content knowledge or procedural knowledge needed to respond to performance task</a:t>
            </a:r>
            <a:r>
              <a:rPr lang="en-US" sz="1200" baseline="0" dirty="0" smtClean="0">
                <a:solidFill>
                  <a:srgbClr val="000000"/>
                </a:solidFill>
                <a:cs typeface="Arial Unicode MS"/>
              </a:rPr>
              <a:t>s or e</a:t>
            </a:r>
            <a:r>
              <a:rPr lang="en-US" sz="1200" dirty="0" smtClean="0">
                <a:solidFill>
                  <a:srgbClr val="000000"/>
                </a:solidFill>
                <a:cs typeface="Arial Unicode MS"/>
              </a:rPr>
              <a:t>vents; there are no stand-alone selected-response items.</a:t>
            </a:r>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10</a:t>
            </a:fld>
            <a:endParaRPr lang="en-US" dirty="0"/>
          </a:p>
        </p:txBody>
      </p:sp>
    </p:spTree>
    <p:extLst>
      <p:ext uri="{BB962C8B-B14F-4D97-AF65-F5344CB8AC3E}">
        <p14:creationId xmlns:p14="http://schemas.microsoft.com/office/powerpoint/2010/main" val="428790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a quick summary of the four assessment types. This may help you keep them straight in your mind.</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slide notes,</a:t>
            </a:r>
            <a:r>
              <a:rPr lang="en-US" baseline="0" dirty="0" smtClean="0"/>
              <a:t> the MAEIA assessments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  were developed by certified arts educators in each of the four arts disciplines.</a:t>
            </a:r>
          </a:p>
          <a:p>
            <a:pPr>
              <a:buFont typeface="Arial"/>
              <a:buChar char="•"/>
            </a:pPr>
            <a:endParaRPr lang="en-US" dirty="0" smtClean="0"/>
          </a:p>
          <a:p>
            <a:pPr>
              <a:buFont typeface="Arial"/>
              <a:buChar char="•"/>
            </a:pPr>
            <a:r>
              <a:rPr lang="en-US" sz="1200" dirty="0" smtClean="0"/>
              <a:t>  are </a:t>
            </a:r>
            <a:r>
              <a:rPr lang="en-US" sz="1200" baseline="0" dirty="0" smtClean="0"/>
              <a:t>b</a:t>
            </a:r>
            <a:r>
              <a:rPr lang="en-US" sz="1200" dirty="0" smtClean="0"/>
              <a:t>ased on 2011 Michigan K-12 Arts Content Standards, Benchmarks and Grade Level Content Expectations.</a:t>
            </a:r>
          </a:p>
          <a:p>
            <a:pPr>
              <a:buFont typeface="Arial"/>
              <a:buChar char="•"/>
            </a:pPr>
            <a:endParaRPr lang="en-US" sz="1200" dirty="0" smtClean="0"/>
          </a:p>
          <a:p>
            <a:pPr>
              <a:buFont typeface="Arial"/>
              <a:buChar char="•"/>
            </a:pPr>
            <a:r>
              <a:rPr lang="en-US" sz="1200" dirty="0" smtClean="0"/>
              <a:t>  measure the three</a:t>
            </a:r>
            <a:r>
              <a:rPr lang="en-US" sz="1200" baseline="0" dirty="0" smtClean="0"/>
              <a:t> key aspects of the creative process – create, perform/present, and respond, using assessment methods that appropriately reflect each discipline.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C06AF-5143-1849-9A49-36FC08B951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7510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of arts educators were selected</a:t>
            </a:r>
            <a:r>
              <a:rPr lang="en-US" baseline="0" dirty="0" smtClean="0"/>
              <a:t> by the MAC</a:t>
            </a:r>
          </a:p>
          <a:p>
            <a:endParaRPr lang="en-US" baseline="0" dirty="0" smtClean="0"/>
          </a:p>
          <a:p>
            <a:r>
              <a:rPr lang="en-US" baseline="0" dirty="0" smtClean="0"/>
              <a:t>Each development team met twice, for a total of about 5 days. </a:t>
            </a:r>
          </a:p>
          <a:p>
            <a:endParaRPr lang="en-US" baseline="0" dirty="0" smtClean="0"/>
          </a:p>
          <a:p>
            <a:r>
              <a:rPr lang="en-US" baseline="0" dirty="0" smtClean="0"/>
              <a:t>Teams were trained in item writing and the standards to be assessed</a:t>
            </a:r>
          </a:p>
          <a:p>
            <a:endParaRPr lang="en-US" baseline="0" dirty="0" smtClean="0"/>
          </a:p>
          <a:p>
            <a:r>
              <a:rPr lang="en-US" baseline="0" dirty="0" smtClean="0"/>
              <a:t>Each writer produced several items. These items were edited by MAEIA curriculum and assessment staff, giving item writers suggestions for improving their work</a:t>
            </a:r>
          </a:p>
          <a:p>
            <a:endParaRPr lang="en-US" baseline="0" dirty="0" smtClean="0"/>
          </a:p>
          <a:p>
            <a:r>
              <a:rPr lang="en-US" baseline="0" dirty="0" smtClean="0"/>
              <a:t>After the second meeting, writers submitted their work, which was again edited by MAEIA curriculum and assessment staff, and then by DRC editors. MAEIA staff did the final production work to prepare the items for field testing, which DRC facilitated.</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C06AF-5143-1849-9A49-36FC08B951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7510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quote from a teacher who participated in the development and field testing</a:t>
            </a:r>
            <a:r>
              <a:rPr lang="en-US" baseline="0" dirty="0" smtClean="0"/>
              <a:t> of the MAEIA assessments.</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a:t>We </a:t>
            </a:r>
            <a:r>
              <a:rPr lang="en-US" sz="1100" dirty="0" smtClean="0"/>
              <a:t>followed professional </a:t>
            </a:r>
            <a:r>
              <a:rPr lang="en-US" sz="1100" dirty="0"/>
              <a:t>standards that govern the development &amp; use of </a:t>
            </a:r>
            <a:r>
              <a:rPr lang="en-US" sz="1100" dirty="0" smtClean="0"/>
              <a:t>assessments,</a:t>
            </a:r>
            <a:r>
              <a:rPr lang="en-US" sz="1100" baseline="0" dirty="0" smtClean="0"/>
              <a:t> as noted in this quote from the APA/AERA/NCME </a:t>
            </a:r>
            <a:r>
              <a:rPr lang="en-US" sz="1100" i="1" baseline="0" dirty="0" smtClean="0"/>
              <a:t>Standards for Educational and Psychological Testing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baseline="0" dirty="0" smtClean="0"/>
          </a:p>
          <a:p>
            <a:pPr>
              <a:spcBef>
                <a:spcPts val="0"/>
              </a:spcBef>
            </a:pPr>
            <a:r>
              <a:rPr lang="en-US" sz="1100" baseline="0" dirty="0" smtClean="0">
                <a:latin typeface="+mn-lt"/>
                <a:cs typeface="+mn-cs"/>
              </a:rPr>
              <a:t>A</a:t>
            </a:r>
            <a:r>
              <a:rPr lang="en-US" sz="1100" dirty="0" smtClean="0">
                <a:latin typeface="Varela Round" panose="00000500000000000000" pitchFamily="2" charset="-79"/>
                <a:cs typeface="Varela Round" panose="00000500000000000000" pitchFamily="2" charset="-79"/>
              </a:rPr>
              <a:t>ll high-quality assessments are field tested before being used</a:t>
            </a:r>
            <a:r>
              <a:rPr lang="en-US" sz="1100" baseline="0" dirty="0" smtClean="0">
                <a:latin typeface="Varela Round" panose="00000500000000000000" pitchFamily="2" charset="-79"/>
                <a:cs typeface="Varela Round" panose="00000500000000000000" pitchFamily="2" charset="-79"/>
              </a:rPr>
              <a:t> to make important decisions about teachers or students.</a:t>
            </a:r>
            <a:r>
              <a:rPr lang="en-US" sz="1100" dirty="0" smtClean="0">
                <a:latin typeface="Varela Round" panose="00000500000000000000" pitchFamily="2" charset="-79"/>
                <a:cs typeface="Varela Round" panose="00000500000000000000" pitchFamily="2" charset="-79"/>
              </a:rPr>
              <a:t> </a:t>
            </a:r>
          </a:p>
          <a:p>
            <a:pPr>
              <a:spcBef>
                <a:spcPts val="0"/>
              </a:spcBef>
              <a:buNone/>
            </a:pPr>
            <a:endParaRPr lang="en-US" sz="1100" dirty="0" smtClean="0">
              <a:latin typeface="Varela Round" panose="00000500000000000000" pitchFamily="2" charset="-79"/>
              <a:cs typeface="Varela Round" panose="00000500000000000000" pitchFamily="2" charset="-79"/>
            </a:endParaRPr>
          </a:p>
          <a:p>
            <a:pPr>
              <a:spcBef>
                <a:spcPts val="0"/>
              </a:spcBef>
            </a:pPr>
            <a:r>
              <a:rPr lang="en-US" sz="1100" dirty="0" smtClean="0">
                <a:latin typeface="Varela Round" panose="00000500000000000000" pitchFamily="2" charset="-79"/>
                <a:cs typeface="Varela Round" panose="00000500000000000000" pitchFamily="2" charset="-79"/>
              </a:rPr>
              <a:t>Issues </a:t>
            </a:r>
            <a:r>
              <a:rPr lang="en-US" sz="1100" dirty="0" smtClean="0"/>
              <a:t>explored</a:t>
            </a:r>
            <a:r>
              <a:rPr lang="en-US" sz="1100" dirty="0" smtClean="0">
                <a:latin typeface="Varela Round" panose="00000500000000000000" pitchFamily="2" charset="-79"/>
                <a:cs typeface="Varela Round" panose="00000500000000000000" pitchFamily="2" charset="-79"/>
              </a:rPr>
              <a:t> in field testing include</a:t>
            </a:r>
          </a:p>
          <a:p>
            <a:pPr marL="504825" lvl="1" indent="-246063">
              <a:spcBef>
                <a:spcPts val="0"/>
              </a:spcBef>
              <a:buClr>
                <a:srgbClr val="FFC000"/>
              </a:buClr>
            </a:pPr>
            <a:endParaRPr lang="en-US" sz="1100" dirty="0" smtClean="0">
              <a:latin typeface="Varela Round" panose="00000500000000000000" pitchFamily="2" charset="-79"/>
              <a:cs typeface="Varela Round" panose="00000500000000000000" pitchFamily="2" charset="-79"/>
            </a:endParaRPr>
          </a:p>
          <a:p>
            <a:pPr marL="504825" lvl="1" indent="-246063">
              <a:spcBef>
                <a:spcPts val="0"/>
              </a:spcBef>
              <a:buClr>
                <a:srgbClr val="FFC000"/>
              </a:buClr>
              <a:buFont typeface="Arial"/>
              <a:buChar char="•"/>
            </a:pPr>
            <a:r>
              <a:rPr lang="en-US" sz="1100" dirty="0" smtClean="0">
                <a:latin typeface="Varela Round" panose="00000500000000000000" pitchFamily="2" charset="-79"/>
                <a:cs typeface="Varela Round" panose="00000500000000000000" pitchFamily="2" charset="-79"/>
              </a:rPr>
              <a:t>Are items written so that teachers and students understand them?</a:t>
            </a:r>
          </a:p>
          <a:p>
            <a:pPr marL="504825" lvl="1" indent="-246063">
              <a:spcBef>
                <a:spcPts val="0"/>
              </a:spcBef>
              <a:buClr>
                <a:srgbClr val="FFC000"/>
              </a:buClr>
              <a:buFont typeface="Arial"/>
              <a:buNone/>
            </a:pPr>
            <a:r>
              <a:rPr lang="en-US" sz="1100" dirty="0" smtClean="0">
                <a:latin typeface="Varela Round" panose="00000500000000000000" pitchFamily="2" charset="-79"/>
                <a:cs typeface="Varela Round" panose="00000500000000000000" pitchFamily="2" charset="-79"/>
              </a:rPr>
              <a:t> </a:t>
            </a:r>
          </a:p>
          <a:p>
            <a:pPr marL="504825" lvl="1" indent="-246063">
              <a:spcBef>
                <a:spcPts val="0"/>
              </a:spcBef>
              <a:buClr>
                <a:srgbClr val="FFC000"/>
              </a:buClr>
              <a:buFont typeface="Arial"/>
              <a:buChar char="•"/>
            </a:pPr>
            <a:r>
              <a:rPr lang="en-US" sz="1100" dirty="0" smtClean="0">
                <a:latin typeface="Varela Round" panose="00000500000000000000" pitchFamily="2" charset="-79"/>
                <a:cs typeface="Varela Round" panose="00000500000000000000" pitchFamily="2" charset="-79"/>
              </a:rPr>
              <a:t>Do the items assess what they are intended to assess?</a:t>
            </a:r>
          </a:p>
          <a:p>
            <a:pPr marL="504825" lvl="1" indent="-246063">
              <a:spcBef>
                <a:spcPts val="0"/>
              </a:spcBef>
              <a:buClr>
                <a:srgbClr val="FFC000"/>
              </a:buClr>
              <a:buFont typeface="Arial"/>
              <a:buNone/>
            </a:pPr>
            <a:endParaRPr lang="en-US" sz="1100" dirty="0" smtClean="0">
              <a:latin typeface="Varela Round" panose="00000500000000000000" pitchFamily="2" charset="-79"/>
              <a:cs typeface="Varela Round" panose="00000500000000000000" pitchFamily="2" charset="-79"/>
            </a:endParaRPr>
          </a:p>
          <a:p>
            <a:pPr marL="504825" lvl="1" indent="-246063">
              <a:spcBef>
                <a:spcPts val="0"/>
              </a:spcBef>
              <a:buClr>
                <a:srgbClr val="FFC000"/>
              </a:buClr>
              <a:buFont typeface="Arial"/>
              <a:buChar char="•"/>
            </a:pPr>
            <a:r>
              <a:rPr lang="en-US" sz="1100" dirty="0" smtClean="0">
                <a:latin typeface="Varela Round" panose="00000500000000000000" pitchFamily="2" charset="-79"/>
                <a:cs typeface="Varela Round" panose="00000500000000000000" pitchFamily="2" charset="-79"/>
              </a:rPr>
              <a:t>Does</a:t>
            </a:r>
            <a:r>
              <a:rPr lang="en-US" sz="1100" baseline="0" dirty="0" smtClean="0">
                <a:latin typeface="Varela Round" panose="00000500000000000000" pitchFamily="2" charset="-79"/>
                <a:cs typeface="Varela Round" panose="00000500000000000000" pitchFamily="2" charset="-79"/>
              </a:rPr>
              <a:t> the item result in </a:t>
            </a:r>
            <a:r>
              <a:rPr lang="en-US" sz="1100" dirty="0" smtClean="0">
                <a:latin typeface="Varela Round" panose="00000500000000000000" pitchFamily="2" charset="-79"/>
                <a:cs typeface="Varela Round" panose="00000500000000000000" pitchFamily="2" charset="-79"/>
              </a:rPr>
              <a:t>assessable student work?</a:t>
            </a:r>
          </a:p>
          <a:p>
            <a:pPr marL="504825" lvl="1" indent="-246063">
              <a:spcBef>
                <a:spcPts val="0"/>
              </a:spcBef>
              <a:buClr>
                <a:srgbClr val="FFC000"/>
              </a:buClr>
              <a:buFont typeface="Arial"/>
              <a:buNone/>
            </a:pPr>
            <a:endParaRPr lang="en-US" sz="1100" dirty="0" smtClean="0">
              <a:latin typeface="Varela Round" panose="00000500000000000000" pitchFamily="2" charset="-79"/>
              <a:cs typeface="Varela Round" panose="00000500000000000000" pitchFamily="2" charset="-79"/>
            </a:endParaRPr>
          </a:p>
          <a:p>
            <a:pPr marL="504825" lvl="1" indent="-246063">
              <a:spcBef>
                <a:spcPts val="0"/>
              </a:spcBef>
              <a:buClr>
                <a:srgbClr val="FFC000"/>
              </a:buClr>
              <a:buFont typeface="Arial"/>
              <a:buChar char="•"/>
            </a:pPr>
            <a:r>
              <a:rPr lang="en-US" sz="1100" dirty="0" smtClean="0">
                <a:latin typeface="Varela Round" panose="00000500000000000000" pitchFamily="2" charset="-79"/>
                <a:cs typeface="Varela Round" panose="00000500000000000000" pitchFamily="2" charset="-79"/>
              </a:rPr>
              <a:t>Can the scoring rubrics be revised or strengthened?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C06AF-5143-1849-9A49-36FC08B951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140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 quote from a teacher who participated in the field testing of a </a:t>
            </a:r>
            <a:r>
              <a:rPr lang="en-US" baseline="0" dirty="0" smtClean="0"/>
              <a:t>MAEIA assessment. She reflects on student reactions to the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 might ask, “how can I</a:t>
            </a:r>
            <a:r>
              <a:rPr lang="en-US" baseline="0" dirty="0" smtClean="0"/>
              <a:t> use the MAEIA assessments to support my instruction?”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this slide notes, </a:t>
            </a:r>
            <a:r>
              <a:rPr lang="en-US" dirty="0" smtClean="0">
                <a:solidFill>
                  <a:schemeClr val="accent2">
                    <a:lumMod val="20000"/>
                    <a:lumOff val="80000"/>
                  </a:schemeClr>
                </a:solidFill>
              </a:rPr>
              <a:t>MAEIA assessments provide teachers with ready-made opportunities to assess student learning in an organic, project-based manner.</a:t>
            </a:r>
            <a:r>
              <a:rPr lang="en-US" baseline="0" dirty="0" smtClean="0">
                <a:solidFill>
                  <a:schemeClr val="accent2">
                    <a:lumMod val="20000"/>
                    <a:lumOff val="80000"/>
                  </a:schemeClr>
                </a:solidFill>
              </a:rPr>
              <a:t> The assessments thus fit nicely with</a:t>
            </a:r>
            <a:r>
              <a:rPr lang="en-US" dirty="0" smtClean="0">
                <a:solidFill>
                  <a:schemeClr val="accent2">
                    <a:lumMod val="20000"/>
                    <a:lumOff val="80000"/>
                  </a:schemeClr>
                </a:solidFill>
              </a:rPr>
              <a:t> what actually happens in your class. </a:t>
            </a:r>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ways</a:t>
            </a:r>
            <a:r>
              <a:rPr lang="en-US" baseline="0" dirty="0" smtClean="0"/>
              <a:t> that the MAEIA assessments can be used:</a:t>
            </a:r>
          </a:p>
          <a:p>
            <a:endParaRPr lang="en-US" baseline="0" dirty="0" smtClean="0"/>
          </a:p>
          <a:p>
            <a:pPr>
              <a:buFont typeface="Arial"/>
              <a:buChar char="•"/>
            </a:pPr>
            <a:r>
              <a:rPr lang="en-US" sz="1200" baseline="0" dirty="0" smtClean="0">
                <a:latin typeface="Varela Round" panose="02000000000000000000" pitchFamily="2" charset="0"/>
              </a:rPr>
              <a:t>  to</a:t>
            </a:r>
            <a:r>
              <a:rPr lang="en-US" sz="1200" dirty="0" smtClean="0">
                <a:latin typeface="Varela Round" panose="02000000000000000000" pitchFamily="2" charset="0"/>
              </a:rPr>
              <a:t> inform current instruction</a:t>
            </a:r>
          </a:p>
          <a:p>
            <a:pPr>
              <a:buFont typeface="Arial"/>
              <a:buChar char="•"/>
            </a:pPr>
            <a:endParaRPr lang="en-US" sz="1200" dirty="0" smtClean="0">
              <a:latin typeface="Varela Round" panose="02000000000000000000" pitchFamily="2" charset="0"/>
            </a:endParaRPr>
          </a:p>
          <a:p>
            <a:pPr>
              <a:buFont typeface="Arial"/>
              <a:buChar char="•"/>
            </a:pPr>
            <a:r>
              <a:rPr lang="en-US" sz="1200" dirty="0" smtClean="0">
                <a:latin typeface="Varela Round" panose="02000000000000000000" pitchFamily="2" charset="0"/>
              </a:rPr>
              <a:t>  to improve student learning and achievement</a:t>
            </a:r>
          </a:p>
          <a:p>
            <a:pPr>
              <a:buFont typeface="Arial"/>
              <a:buChar char="•"/>
            </a:pPr>
            <a:endParaRPr lang="en-US" sz="1200" dirty="0" smtClean="0">
              <a:latin typeface="Varela Round" panose="02000000000000000000" pitchFamily="2" charset="0"/>
            </a:endParaRPr>
          </a:p>
          <a:p>
            <a:pPr>
              <a:buFont typeface="Arial"/>
              <a:buChar char="•"/>
            </a:pPr>
            <a:r>
              <a:rPr lang="en-US" sz="1200" dirty="0" smtClean="0">
                <a:latin typeface="Varela Round" panose="02000000000000000000" pitchFamily="2" charset="0"/>
              </a:rPr>
              <a:t>  as a portion of your demonstration of your effectiveness as an educator</a:t>
            </a:r>
          </a:p>
          <a:p>
            <a:pPr>
              <a:buFont typeface="Arial"/>
              <a:buChar char="•"/>
            </a:pPr>
            <a:endParaRPr lang="en-US" sz="1200" dirty="0" smtClean="0">
              <a:latin typeface="Varela Round" panose="02000000000000000000" pitchFamily="2" charset="0"/>
            </a:endParaRPr>
          </a:p>
          <a:p>
            <a:pPr>
              <a:buFont typeface="Arial"/>
              <a:buChar char="•"/>
            </a:pPr>
            <a:r>
              <a:rPr lang="en-US" sz="1200" dirty="0" smtClean="0">
                <a:latin typeface="Varela Round" panose="02000000000000000000" pitchFamily="2" charset="0"/>
              </a:rPr>
              <a:t>  to improve future instruction and program improvement</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MAEIA assessments are available</a:t>
            </a:r>
            <a:r>
              <a:rPr lang="en-US" baseline="0" dirty="0" smtClean="0"/>
              <a:t> from the MAEIA website. When you go to the website, you will see that the items have been catalogued and are accessible to you in several ways.</a:t>
            </a:r>
          </a:p>
          <a:p>
            <a:endParaRPr lang="en-US" baseline="0" dirty="0" smtClean="0"/>
          </a:p>
          <a:p>
            <a:r>
              <a:rPr lang="en-US" baseline="0" dirty="0" smtClean="0"/>
              <a:t>There are more than 350 performance assessments suitable for K-12 (divided into subsets for K-2, 3-5, 6-8, and high school (9-12).</a:t>
            </a:r>
          </a:p>
          <a:p>
            <a:endParaRPr lang="en-US" baseline="0" dirty="0" smtClean="0"/>
          </a:p>
          <a:p>
            <a:r>
              <a:rPr lang="en-US" baseline="0" dirty="0" smtClean="0"/>
              <a:t>The assessments are available in dance, music, theatre, and visual arts.</a:t>
            </a:r>
          </a:p>
          <a:p>
            <a:endParaRPr lang="en-US" baseline="0" dirty="0" smtClean="0"/>
          </a:p>
          <a:p>
            <a:r>
              <a:rPr lang="en-US" baseline="0" dirty="0" smtClean="0"/>
              <a:t>All of these assessments are available to you and other arts educators on a voluntary basis for use as you provide instruction to your students. </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Chalkboard"/>
              </a:rPr>
              <a:t>The MAEIA project was commissioned by the Michigan Department</a:t>
            </a:r>
            <a:r>
              <a:rPr lang="en-US" sz="1200" baseline="0" dirty="0" smtClean="0">
                <a:cs typeface="Chalkboard"/>
              </a:rPr>
              <a:t> </a:t>
            </a:r>
            <a:r>
              <a:rPr lang="en-US" sz="1200" dirty="0" smtClean="0">
                <a:cs typeface="Chalkboard"/>
              </a:rPr>
              <a:t>of Education. It was developed by the Michigan Assessment Consortium in</a:t>
            </a:r>
            <a:r>
              <a:rPr lang="en-US" sz="1200" baseline="0" dirty="0" smtClean="0">
                <a:cs typeface="Chalkboard"/>
              </a:rPr>
              <a:t> concert with </a:t>
            </a:r>
            <a:r>
              <a:rPr lang="en-US" sz="1200" dirty="0" smtClean="0">
                <a:cs typeface="Chalkboard"/>
              </a:rPr>
              <a:t>Data Recognition Corporation, and in partnership with over 1,000 Michigan Educators.</a:t>
            </a:r>
          </a:p>
          <a:p>
            <a:endParaRPr lang="en-US" sz="1200" dirty="0" smtClean="0">
              <a:cs typeface="Chalkboard"/>
            </a:endParaRPr>
          </a:p>
          <a:p>
            <a:r>
              <a:rPr lang="en-US" sz="1200" dirty="0" smtClean="0">
                <a:cs typeface="Chalkboard"/>
              </a:rPr>
              <a:t>The purpos</a:t>
            </a:r>
            <a:r>
              <a:rPr lang="en-US" sz="1200" baseline="0" dirty="0" smtClean="0">
                <a:cs typeface="Chalkboard"/>
              </a:rPr>
              <a:t>es for MAEIA are to help arts educators</a:t>
            </a:r>
          </a:p>
          <a:p>
            <a:endParaRPr lang="en-US" sz="1200" baseline="0" dirty="0" smtClean="0">
              <a:cs typeface="Chalkboard"/>
            </a:endParaRPr>
          </a:p>
          <a:p>
            <a:pPr lvl="1">
              <a:buFont typeface="Arial"/>
              <a:buChar char="•"/>
            </a:pPr>
            <a:r>
              <a:rPr lang="en-US" sz="1200" baseline="0" dirty="0" smtClean="0">
                <a:cs typeface="Chalkboard"/>
              </a:rPr>
              <a:t>  improve their arts education programs, </a:t>
            </a:r>
          </a:p>
          <a:p>
            <a:pPr>
              <a:buFont typeface="Arial"/>
              <a:buChar char="•"/>
            </a:pPr>
            <a:endParaRPr lang="en-US" sz="1200" baseline="0" dirty="0" smtClean="0">
              <a:cs typeface="Chalkboard"/>
            </a:endParaRPr>
          </a:p>
          <a:p>
            <a:pPr lvl="1">
              <a:buFont typeface="Arial"/>
              <a:buChar char="•"/>
            </a:pPr>
            <a:r>
              <a:rPr lang="en-US" sz="1200" baseline="0" dirty="0" smtClean="0">
                <a:cs typeface="Chalkboard"/>
              </a:rPr>
              <a:t>  to monitor and improve student learning in the arts, </a:t>
            </a:r>
          </a:p>
          <a:p>
            <a:pPr>
              <a:buFont typeface="Arial"/>
              <a:buChar char="•"/>
            </a:pPr>
            <a:endParaRPr lang="en-US" sz="1200" baseline="0" dirty="0" smtClean="0">
              <a:cs typeface="Chalkboard"/>
            </a:endParaRPr>
          </a:p>
          <a:p>
            <a:pPr lvl="1">
              <a:buFont typeface="Arial"/>
              <a:buChar char="•"/>
            </a:pPr>
            <a:r>
              <a:rPr lang="en-US" sz="1200" baseline="0" dirty="0" smtClean="0">
                <a:cs typeface="Chalkboard"/>
              </a:rPr>
              <a:t>  to support professional practice and improve your effectiveness as a teachers, and ultimately,</a:t>
            </a:r>
          </a:p>
          <a:p>
            <a:pPr>
              <a:buFont typeface="Arial"/>
              <a:buChar char="•"/>
            </a:pPr>
            <a:endParaRPr lang="en-US" sz="1200" baseline="0" dirty="0" smtClean="0">
              <a:cs typeface="Chalkboard"/>
            </a:endParaRPr>
          </a:p>
          <a:p>
            <a:pPr lvl="1">
              <a:buFont typeface="Arial"/>
              <a:buChar char="•"/>
            </a:pPr>
            <a:r>
              <a:rPr lang="en-US" sz="1200" baseline="0" dirty="0" smtClean="0">
                <a:cs typeface="Chalkboard"/>
              </a:rPr>
              <a:t>  to advance arts education as a key part of a well-rounded education.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3B0CF2-7F87-4E02-A248-870047730F9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61053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using the assessments in 2016 and beyond,</a:t>
            </a:r>
            <a:r>
              <a:rPr lang="en-US" baseline="0" dirty="0" smtClean="0"/>
              <a:t> teachers should note the purpose of the performance assessments is to improve your instruction and students’ learning.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Teachers can choose what parts of the assessments to document and retain for students, or for your professional portfolio for use in demonstrating your effectiveness.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Teachers can also adjust the assessments to better fit your planned instruction.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C06AF-5143-1849-9A49-36FC08B951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51400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just mentioned, you have our permission to change the items to better fit your planned instruction. For example, language used in the items, the genre of music, the samples of visual arts images, videos of dance productions or theatrical performances can all be changed to fit with your instructional plans.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defTabSz="740663">
              <a:spcBef>
                <a:spcPts val="400"/>
              </a:spcBef>
              <a:defRPr sz="1782"/>
            </a:pPr>
            <a:r>
              <a:rPr lang="en-US" sz="1200" dirty="0" smtClean="0">
                <a:latin typeface="Varela Round" panose="02000000000000000000" pitchFamily="2" charset="0"/>
              </a:rPr>
              <a:t>Items can be moved up or down in grades or levels to better fit your students.</a:t>
            </a:r>
            <a:br>
              <a:rPr lang="en-US" sz="1200" dirty="0" smtClean="0">
                <a:latin typeface="Varela Round" panose="02000000000000000000" pitchFamily="2" charset="0"/>
              </a:rPr>
            </a:br>
            <a:endParaRPr lang="en-US" sz="300" dirty="0" smtClean="0">
              <a:latin typeface="Varela Round" panose="02000000000000000000" pitchFamily="2" charset="0"/>
            </a:endParaRPr>
          </a:p>
          <a:p>
            <a:pPr defTabSz="740663">
              <a:spcBef>
                <a:spcPts val="400"/>
              </a:spcBef>
              <a:defRPr sz="1782"/>
            </a:pPr>
            <a:r>
              <a:rPr lang="en-US" sz="1200" dirty="0" smtClean="0">
                <a:latin typeface="Varela Round" panose="02000000000000000000" pitchFamily="2" charset="0"/>
              </a:rPr>
              <a:t>Use items across classes, across your department, or as independent instruction and assessment.</a:t>
            </a:r>
            <a:br>
              <a:rPr lang="en-US" sz="1200" dirty="0" smtClean="0">
                <a:latin typeface="Varela Round" panose="02000000000000000000" pitchFamily="2" charset="0"/>
              </a:rPr>
            </a:br>
            <a:endParaRPr lang="en-US" sz="300" dirty="0" smtClean="0">
              <a:latin typeface="Varela Round" panose="02000000000000000000" pitchFamily="2" charset="0"/>
            </a:endParaRPr>
          </a:p>
          <a:p>
            <a:pPr defTabSz="740663">
              <a:spcBef>
                <a:spcPts val="400"/>
              </a:spcBef>
              <a:defRPr sz="1782"/>
            </a:pPr>
            <a:r>
              <a:rPr lang="en-US" sz="1200" dirty="0" smtClean="0">
                <a:latin typeface="Varela Round" panose="02000000000000000000" pitchFamily="2" charset="0"/>
              </a:rPr>
              <a:t>Use as a common measure with Artists-in-Residence from community and professional arts organizations.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gives some additional suggestions</a:t>
            </a:r>
            <a:r>
              <a:rPr lang="en-US" baseline="0" dirty="0" smtClean="0"/>
              <a:t> for how the MAEIA assessments can be implemented.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rPr>
              <a:t>For example, </a:t>
            </a:r>
            <a:r>
              <a:rPr kumimoji="0" lang="en-US" sz="1200" b="0" i="0" u="none" strike="noStrike" kern="0" cap="none" spc="0" normalizeH="0" baseline="0" noProof="0" dirty="0" smtClean="0">
                <a:ln>
                  <a:noFill/>
                </a:ln>
                <a:solidFill>
                  <a:sysClr val="windowText" lastClr="000000"/>
                </a:solidFill>
                <a:effectLst/>
                <a:uLnTx/>
                <a:uFillTx/>
                <a:latin typeface="Varela Round" panose="02000000000000000000" pitchFamily="2" charset="0"/>
              </a:rPr>
              <a:t>build your assessment repertoire and use elements, such as rubrics, as stand alone tools to service everyday instruction.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smtClean="0">
                <a:solidFill>
                  <a:sysClr val="windowText" lastClr="000000"/>
                </a:solidFill>
                <a:latin typeface="Varela Round" panose="02000000000000000000" pitchFamily="2" charset="0"/>
              </a:rPr>
              <a:t>Create a common assessment plan with colleagues within your discipline or your department to support your program, your teaching, and your students.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a sample of the top of the two-page “My Administration Plan for MAEIA” planning tool which can be found on the MAEIA website.</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available at the MAEIA website is the catalog of over 350 performance assessments in the arts I mentioned earlier. There are items suitable</a:t>
            </a:r>
            <a:r>
              <a:rPr lang="en-US" baseline="0" dirty="0" smtClean="0"/>
              <a:t> for grades K-2, 3-5, 6-8, and high school in dance, music, theatre, and visual arts.</a:t>
            </a:r>
          </a:p>
          <a:p>
            <a:endParaRPr lang="en-US" baseline="0" dirty="0" smtClean="0"/>
          </a:p>
          <a:p>
            <a:r>
              <a:rPr lang="en-US" baseline="0" dirty="0" smtClean="0"/>
              <a:t>Their use is voluntary so we hope that you use them to support and enhance the instruction you plan to provide to students.</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comment from the teacher we quoted before who looked at the MAEIA assessment catalog.</a:t>
            </a:r>
          </a:p>
          <a:p>
            <a:endParaRPr lang="en-US" baseline="0" dirty="0" smtClean="0"/>
          </a:p>
        </p:txBody>
      </p:sp>
      <p:sp>
        <p:nvSpPr>
          <p:cNvPr id="4" name="Slide Number Placeholder 3"/>
          <p:cNvSpPr>
            <a:spLocks noGrp="1"/>
          </p:cNvSpPr>
          <p:nvPr>
            <p:ph type="sldNum" sz="quarter" idx="10"/>
          </p:nvPr>
        </p:nvSpPr>
        <p:spPr/>
        <p:txBody>
          <a:bodyPr/>
          <a:lstStyle/>
          <a:p>
            <a:fld id="{EE1C06AF-5143-1849-9A49-36FC08B951B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comment from another teacher who has used the MAEIA assessments.</a:t>
            </a:r>
          </a:p>
          <a:p>
            <a:endParaRPr lang="en-US" baseline="0" dirty="0" smtClean="0"/>
          </a:p>
          <a:p>
            <a:r>
              <a:rPr lang="en-US" baseline="0" dirty="0" smtClean="0"/>
              <a:t>I think these teachers see the considerable utility of the MAEIA resources. We hope you do, too! Make sure to use this valuable gift to improve your instruction and the learning of your students.</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 sure</a:t>
            </a:r>
            <a:r>
              <a:rPr lang="en-US" baseline="0" dirty="0" smtClean="0"/>
              <a:t> to join the community of arts educators to discuss these and other ideas.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Register on the site (see the word “</a:t>
            </a:r>
            <a:r>
              <a:rPr lang="en-US" baseline="0" dirty="0" smtClean="0"/>
              <a:t>Register” </a:t>
            </a:r>
            <a:r>
              <a:rPr lang="en-US" baseline="0" dirty="0" smtClean="0"/>
              <a:t>in the upper right hand corner) and join with other arts educators in improving your arts education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And</a:t>
            </a:r>
            <a:r>
              <a:rPr lang="en-US" baseline="0" smtClean="0"/>
              <a:t> </a:t>
            </a:r>
            <a:r>
              <a:rPr lang="en-US" baseline="0" smtClean="0"/>
              <a:t>i</a:t>
            </a:r>
            <a:r>
              <a:rPr lang="en-US" smtClean="0"/>
              <a:t>f </a:t>
            </a:r>
            <a:r>
              <a:rPr lang="en-US" dirty="0" smtClean="0"/>
              <a:t>you have any</a:t>
            </a:r>
            <a:r>
              <a:rPr lang="en-US" baseline="0" dirty="0" smtClean="0"/>
              <a:t> questions, contact us at this phone number or e-mail address.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C06AF-5143-1849-9A49-36FC08B951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256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8 modules in </a:t>
            </a:r>
            <a:r>
              <a:rPr lang="en-US" baseline="0" dirty="0" smtClean="0"/>
              <a:t>this module series. </a:t>
            </a:r>
          </a:p>
          <a:p>
            <a:endParaRPr lang="en-US" baseline="0" dirty="0" smtClean="0"/>
          </a:p>
          <a:p>
            <a:r>
              <a:rPr lang="en-US" baseline="0" dirty="0" smtClean="0"/>
              <a:t>They describe the MAEIA program, and the MAEIA resources available to you, including the MAEIA assessments.</a:t>
            </a:r>
          </a:p>
          <a:p>
            <a:endParaRPr lang="en-US" baseline="0" dirty="0" smtClean="0"/>
          </a:p>
          <a:p>
            <a:r>
              <a:rPr lang="en-US" baseline="0" dirty="0" smtClean="0"/>
              <a:t>The module series describes how to select, use, score and report the MAEIA assessments.</a:t>
            </a:r>
          </a:p>
          <a:p>
            <a:endParaRPr lang="en-US" baseline="0" dirty="0" smtClean="0"/>
          </a:p>
          <a:p>
            <a:r>
              <a:rPr lang="en-US" baseline="0" dirty="0" smtClean="0"/>
              <a:t>This module focuses on providing an overview of the MAEIA assessments.</a:t>
            </a:r>
            <a:endParaRPr lang="en-US"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purposes of this module is to</a:t>
            </a:r>
          </a:p>
          <a:p>
            <a:endParaRPr lang="en-US" dirty="0" smtClean="0"/>
          </a:p>
          <a:p>
            <a:pPr marL="0" indent="0">
              <a:buFont typeface="Arial"/>
              <a:buChar char="•"/>
            </a:pPr>
            <a:r>
              <a:rPr lang="en-US" sz="1200" dirty="0" smtClean="0"/>
              <a:t>  describe how the MAEIA assessments were developed, edited, reviewed, field tested, revised, and finalized,</a:t>
            </a:r>
          </a:p>
          <a:p>
            <a:pPr marL="0" indent="0">
              <a:buFont typeface="Arial"/>
              <a:buChar char="•"/>
            </a:pPr>
            <a:endParaRPr lang="en-US" sz="800" dirty="0" smtClean="0"/>
          </a:p>
          <a:p>
            <a:pPr marL="0" indent="0">
              <a:buFont typeface="Arial"/>
              <a:buChar char="•"/>
            </a:pPr>
            <a:r>
              <a:rPr lang="en-US" sz="1200" dirty="0" smtClean="0"/>
              <a:t>  describe the different types of assessments that are available, and </a:t>
            </a:r>
          </a:p>
          <a:p>
            <a:pPr marL="0" indent="0">
              <a:buFont typeface="Arial"/>
              <a:buChar char="•"/>
            </a:pPr>
            <a:endParaRPr lang="en-US" sz="800" dirty="0" smtClean="0"/>
          </a:p>
          <a:p>
            <a:pPr marL="0" indent="0">
              <a:buFont typeface="Arial"/>
              <a:buChar char="•"/>
            </a:pPr>
            <a:r>
              <a:rPr lang="en-US" sz="1200" dirty="0" smtClean="0"/>
              <a:t>  describe how these assessments can be used for different purposes and in different contexts.</a:t>
            </a:r>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MAEIA resources were created over a four-year period</a:t>
            </a:r>
            <a:r>
              <a:rPr lang="en-US" baseline="0" dirty="0" smtClean="0"/>
              <a:t> as shown in this slide.</a:t>
            </a:r>
            <a:endParaRPr lang="en-US" dirty="0" smtClean="0"/>
          </a:p>
          <a:p>
            <a:endParaRPr lang="en-US" dirty="0" smtClean="0"/>
          </a:p>
          <a:p>
            <a:r>
              <a:rPr lang="en-US" dirty="0" smtClean="0"/>
              <a:t>In Year</a:t>
            </a:r>
            <a:r>
              <a:rPr lang="en-US" baseline="0" dirty="0" smtClean="0"/>
              <a:t> 1, Assessment Specifications Documents or ASDs were created in each content area. The ASDs are available on the MAEIA website.</a:t>
            </a:r>
          </a:p>
          <a:p>
            <a:endParaRPr lang="en-US" baseline="0" dirty="0" smtClean="0"/>
          </a:p>
          <a:p>
            <a:r>
              <a:rPr lang="en-US" baseline="0" dirty="0" smtClean="0"/>
              <a:t>In Year 2, the ASDs were used to develop the MAEIA high school assessments. The assessments were reviewed for content by educators and revised when recommended.  </a:t>
            </a:r>
          </a:p>
          <a:p>
            <a:endParaRPr lang="en-US" baseline="0" dirty="0" smtClean="0"/>
          </a:p>
          <a:p>
            <a:r>
              <a:rPr lang="en-US" baseline="0" dirty="0" smtClean="0"/>
              <a:t>Development of Grade K-8 assessments was also started in Year 2.</a:t>
            </a:r>
          </a:p>
          <a:p>
            <a:endParaRPr lang="en-US" baseline="0" dirty="0" smtClean="0"/>
          </a:p>
          <a:p>
            <a:r>
              <a:rPr lang="en-US" baseline="0" dirty="0" smtClean="0"/>
              <a:t>In Year 3, the high school assessments were field tested and the K-8 assessments were reviewed, and revised. The high school items were scored to select exemplary student work as well as to revise the items as necessary.</a:t>
            </a:r>
          </a:p>
          <a:p>
            <a:endParaRPr lang="en-US" baseline="0" dirty="0" smtClean="0"/>
          </a:p>
          <a:p>
            <a:r>
              <a:rPr lang="en-US" baseline="0" dirty="0" smtClean="0"/>
              <a:t>In Year 4, the K-8 assessments were field tested and scored for exemplars of student work, and if indicated, they were also revised. Additional high school and K-8 assessments were  developed.</a:t>
            </a:r>
          </a:p>
          <a:p>
            <a:endParaRPr lang="en-US" baseline="0" dirty="0" smtClean="0"/>
          </a:p>
          <a:p>
            <a:r>
              <a:rPr lang="en-US" baseline="0" dirty="0" smtClean="0"/>
              <a:t>All assessments were reviewed one last time, revised as necessary, and loaded into the MAEIA website.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types of MAEIA assessments – a combination of Performance Tasks, Performance Events, and Constructed- and Selected-response items embedded in the tasks and events.</a:t>
            </a:r>
          </a:p>
          <a:p>
            <a:endParaRPr lang="en-US" baseline="0" dirty="0" smtClean="0"/>
          </a:p>
          <a:p>
            <a:r>
              <a:rPr lang="en-US" baseline="0" dirty="0" smtClean="0"/>
              <a:t>These assessments are intended to be used by arts educators over the course of the school year.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E1C06AF-5143-1849-9A49-36FC08B951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3956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type of assessment</a:t>
            </a:r>
            <a:r>
              <a:rPr lang="en-US" baseline="0" dirty="0" smtClean="0"/>
              <a:t> is a Performance Task. Performance Tasks are intended to be carried out over time, such as multiple class periods, usually in class (but occasionally outside of class). </a:t>
            </a:r>
          </a:p>
          <a:p>
            <a:endParaRPr lang="en-US" baseline="0" dirty="0" smtClean="0"/>
          </a:p>
          <a:p>
            <a:r>
              <a:rPr lang="en-US" baseline="0" dirty="0" smtClean="0"/>
              <a:t>These are substantial assessments that measure concepts not easy to measure in other ways.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Student work on these assessments individually or in small groups.</a:t>
            </a:r>
          </a:p>
          <a:p>
            <a:endParaRPr lang="en-US" baseline="0" dirty="0" smtClean="0"/>
          </a:p>
          <a:p>
            <a:r>
              <a:rPr lang="en-US" baseline="0" dirty="0" smtClean="0"/>
              <a:t>Students’ work is judged by the teacher using one or more Teacher Scoring Rubrics, each with multiple dimensions in them.</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Performance Events are shorter assessments, typically completed by students in just one class period.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“on-demand’ assessments in which students create first draft work or perform without prior rehearsal.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Students also work on these assessments individually or in small groups.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Student work is also judged by the teacher using one or more Teacher Scoring Rubrics, each with multiple dimensions in them.</a:t>
            </a:r>
            <a:endParaRPr lang="en-US" dirty="0" smtClean="0"/>
          </a:p>
          <a:p>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8</a:t>
            </a:fld>
            <a:endParaRPr lang="en-US" dirty="0"/>
          </a:p>
        </p:txBody>
      </p:sp>
    </p:spTree>
    <p:extLst>
      <p:ext uri="{BB962C8B-B14F-4D97-AF65-F5344CB8AC3E}">
        <p14:creationId xmlns:p14="http://schemas.microsoft.com/office/powerpoint/2010/main" val="74128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Constructed,</a:t>
            </a:r>
            <a:r>
              <a:rPr lang="en-US" baseline="0" dirty="0" smtClean="0"/>
              <a:t> or written, response items require students to write a response to a prompt which may be a short or more extended written piece, an artist sketch, musical composition, or other comparable response.</a:t>
            </a:r>
          </a:p>
          <a:p>
            <a:endParaRPr lang="en-US" baseline="0" dirty="0" smtClean="0"/>
          </a:p>
          <a:p>
            <a:r>
              <a:rPr lang="en-US" baseline="0" dirty="0" smtClean="0"/>
              <a:t>Student work is also judged by the teacher using one or more Teacher Scoring Rubrics, each with multiple dimensions in them.</a:t>
            </a:r>
            <a:endParaRPr lang="en-US" dirty="0"/>
          </a:p>
        </p:txBody>
      </p:sp>
      <p:sp>
        <p:nvSpPr>
          <p:cNvPr id="4" name="Slide Number Placeholder 3"/>
          <p:cNvSpPr>
            <a:spLocks noGrp="1"/>
          </p:cNvSpPr>
          <p:nvPr>
            <p:ph type="sldNum" sz="quarter" idx="10"/>
          </p:nvPr>
        </p:nvSpPr>
        <p:spPr/>
        <p:txBody>
          <a:bodyPr/>
          <a:lstStyle/>
          <a:p>
            <a:fld id="{EE1C06AF-5143-1849-9A49-36FC08B951BF}" type="slidenum">
              <a:rPr lang="en-US" smtClean="0"/>
              <a:pPr/>
              <a:t>9</a:t>
            </a:fld>
            <a:endParaRPr lang="en-US" dirty="0"/>
          </a:p>
        </p:txBody>
      </p:sp>
    </p:spTree>
    <p:extLst>
      <p:ext uri="{BB962C8B-B14F-4D97-AF65-F5344CB8AC3E}">
        <p14:creationId xmlns:p14="http://schemas.microsoft.com/office/powerpoint/2010/main" val="132296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Varela Round" panose="00000500000000000000" pitchFamily="2" charset="-79"/>
                <a:cs typeface="Varela Round" panose="00000500000000000000" pitchFamily="2" charset="-79"/>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32FDDD-1A01-6E4A-A830-6C0C1819FDF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D82720-C940-D34B-80A2-541B9098761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C52E4-2F7E-DE42-BA40-4C635BC011AB}"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26753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033C00-905B-2F43-96DB-94FAF8F4237D}"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593233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41CD23-A395-BA44-A22F-FFCDE13432EA}"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356250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3389-4F28-5342-8DEF-804908C7044D}"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3659784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A8FE2-C1E9-3B44-847E-4A575DEB9A67}"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253718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F01E8-89E4-354C-B86A-0030617DEE3C}" type="datetime1">
              <a:rPr lang="en-US" smtClean="0"/>
              <a:pPr/>
              <a:t>12/9/16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137795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47E21C-ACF2-2340-9DA4-F06871D8CA98}"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33407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F6A8B-F2C4-DE48-AA4F-CC9A4CF41CC2}" type="datetime1">
              <a:rPr lang="en-US" smtClean="0"/>
              <a:pPr/>
              <a:t>12/9/16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165360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7123D2-ED36-CE4D-9353-0A9C888BF466}"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2810AE-BEDB-BB4F-BD5C-0FF2B942D61E}"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273014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4B206-BBB2-4145-97C0-2FD033822772}"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257770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rot="16200000">
            <a:off x="146050" y="-308769"/>
            <a:ext cx="8229600" cy="83438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629AD6-A46D-674A-B654-87974BEEDAFF}"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2210002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47D7C-A042-FF4B-A8FE-A41294E15BFF}"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783287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Varela Round" panose="00000500000000000000" pitchFamily="2" charset="-79"/>
                <a:cs typeface="Varela Round" panose="00000500000000000000" pitchFamily="2" charset="-79"/>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89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7123D2-ED36-CE4D-9353-0A9C888BF466}"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dirty="0"/>
              <a:t>Click to edit Master title style</a:t>
            </a:r>
          </a:p>
        </p:txBody>
      </p:sp>
    </p:spTree>
    <p:extLst>
      <p:ext uri="{BB962C8B-B14F-4D97-AF65-F5344CB8AC3E}">
        <p14:creationId xmlns:p14="http://schemas.microsoft.com/office/powerpoint/2010/main" val="52412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CD2581-6EB4-8045-AFA9-6C3E808743DB}"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530352" y="3604548"/>
            <a:ext cx="7772400" cy="1509712"/>
          </a:xfrm>
        </p:spPr>
        <p:txBody>
          <a:bodyPr lIns="45720" rIns="45720" anchor="t"/>
          <a:lstStyle>
            <a:lvl1pPr marL="0" indent="0">
              <a:buNone/>
              <a:defRPr sz="2200">
                <a:solidFill>
                  <a:schemeClr val="tx1"/>
                </a:solidFill>
                <a:latin typeface="Varela Round" panose="00000500000000000000" pitchFamily="2" charset="-79"/>
                <a:cs typeface="Varela Round" panose="00000500000000000000" pitchFamily="2" charset="-79"/>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530352" y="2216620"/>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dirty="0"/>
              <a:t>Click to edit Master title style</a:t>
            </a:r>
          </a:p>
        </p:txBody>
      </p:sp>
    </p:spTree>
    <p:extLst>
      <p:ext uri="{BB962C8B-B14F-4D97-AF65-F5344CB8AC3E}">
        <p14:creationId xmlns:p14="http://schemas.microsoft.com/office/powerpoint/2010/main" val="67485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875122-CE36-0E4E-920F-2FE5BB3AD670}"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457200" y="65461"/>
            <a:ext cx="8229600" cy="1143000"/>
          </a:xfrm>
        </p:spPr>
        <p:txBody>
          <a:bodyPr/>
          <a:lstStyle/>
          <a:p>
            <a:r>
              <a:rPr kumimoji="0" lang="en-US" dirty="0"/>
              <a:t>Click to edit Master title style</a:t>
            </a:r>
          </a:p>
        </p:txBody>
      </p:sp>
    </p:spTree>
    <p:extLst>
      <p:ext uri="{BB962C8B-B14F-4D97-AF65-F5344CB8AC3E}">
        <p14:creationId xmlns:p14="http://schemas.microsoft.com/office/powerpoint/2010/main" val="37399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945BE27-ADDC-7E41-B66C-7FCC22811213}" type="datetime1">
              <a:rPr lang="en-US" smtClean="0"/>
              <a:pPr/>
              <a:t>12/9/16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2" name="Title 1"/>
          <p:cNvSpPr>
            <a:spLocks noGrp="1"/>
          </p:cNvSpPr>
          <p:nvPr>
            <p:ph type="title"/>
          </p:nvPr>
        </p:nvSpPr>
        <p:spPr>
          <a:xfrm>
            <a:off x="457200" y="50949"/>
            <a:ext cx="8229600" cy="1143000"/>
          </a:xfrm>
        </p:spPr>
        <p:txBody>
          <a:bodyPr tIns="45720" anchor="b"/>
          <a:lstStyle>
            <a:lvl1pPr>
              <a:defRPr/>
            </a:lvl1pPr>
          </a:lstStyle>
          <a:p>
            <a:r>
              <a:rPr kumimoji="0" lang="en-US" dirty="0"/>
              <a:t>Click to edit Master title style</a:t>
            </a:r>
          </a:p>
        </p:txBody>
      </p:sp>
    </p:spTree>
    <p:extLst>
      <p:ext uri="{BB962C8B-B14F-4D97-AF65-F5344CB8AC3E}">
        <p14:creationId xmlns:p14="http://schemas.microsoft.com/office/powerpoint/2010/main" val="10083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B55AD-CBAA-CD44-9076-31F90DDD03EC}"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
        <p:nvSpPr>
          <p:cNvPr id="2" name="Title 1"/>
          <p:cNvSpPr>
            <a:spLocks noGrp="1"/>
          </p:cNvSpPr>
          <p:nvPr>
            <p:ph type="title"/>
          </p:nvPr>
        </p:nvSpPr>
        <p:spPr>
          <a:xfrm>
            <a:off x="457200" y="36433"/>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0">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p>
        </p:txBody>
      </p:sp>
    </p:spTree>
    <p:extLst>
      <p:ext uri="{BB962C8B-B14F-4D97-AF65-F5344CB8AC3E}">
        <p14:creationId xmlns:p14="http://schemas.microsoft.com/office/powerpoint/2010/main" val="5955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CD2581-6EB4-8045-AFA9-6C3E808743DB}"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530352" y="3604548"/>
            <a:ext cx="7772400" cy="1509712"/>
          </a:xfrm>
        </p:spPr>
        <p:txBody>
          <a:bodyPr lIns="45720" rIns="45720" anchor="t"/>
          <a:lstStyle>
            <a:lvl1pPr marL="0" indent="0">
              <a:buNone/>
              <a:defRPr sz="2200">
                <a:solidFill>
                  <a:schemeClr val="tx1"/>
                </a:solidFill>
                <a:latin typeface="Varela Round" panose="00000500000000000000" pitchFamily="2" charset="-79"/>
                <a:cs typeface="Varela Round" panose="00000500000000000000" pitchFamily="2" charset="-79"/>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530352" y="2216620"/>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dirty="0"/>
              <a:t>Click to edit Master title style</a:t>
            </a:r>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B07F-3546-1445-99BE-BDA61F35E660}" type="datetime1">
              <a:rPr lang="en-US" smtClean="0"/>
              <a:pPr/>
              <a:t>12/9/16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2998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93420F-ED0C-1243-94D4-1E990C99151D}"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279982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5" name="Date Placeholder 4"/>
          <p:cNvSpPr>
            <a:spLocks noGrp="1"/>
          </p:cNvSpPr>
          <p:nvPr>
            <p:ph type="dt" sz="half" idx="10"/>
          </p:nvPr>
        </p:nvSpPr>
        <p:spPr/>
        <p:txBody>
          <a:bodyPr/>
          <a:lstStyle/>
          <a:p>
            <a:fld id="{640B35A4-D275-924E-B6A1-48B7A53D6F6C}"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2"/>
            <a:ext cx="609600" cy="365125"/>
          </a:xfrm>
        </p:spPr>
        <p:txBody>
          <a:bodyPr/>
          <a:lstStyle/>
          <a:p>
            <a:fld id="{401CF334-2D5C-4859-84A6-CA7E6E43FAEB}" type="slidenum">
              <a:rPr lang="en-US" smtClean="0"/>
              <a:pPr/>
              <a:t>‹#›</a:t>
            </a:fld>
            <a:endParaRPr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dirty="0"/>
              <a:t>Click to edit Master title style</a:t>
            </a:r>
          </a:p>
        </p:txBody>
      </p:sp>
    </p:spTree>
    <p:extLst>
      <p:ext uri="{BB962C8B-B14F-4D97-AF65-F5344CB8AC3E}">
        <p14:creationId xmlns:p14="http://schemas.microsoft.com/office/powerpoint/2010/main" val="13323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32FDDD-1A01-6E4A-A830-6C0C1819FDF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4091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D82720-C940-D34B-80A2-541B9098761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Tree>
    <p:extLst>
      <p:ext uri="{BB962C8B-B14F-4D97-AF65-F5344CB8AC3E}">
        <p14:creationId xmlns:p14="http://schemas.microsoft.com/office/powerpoint/2010/main" val="38618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C52E4-2F7E-DE42-BA40-4C635BC011AB}"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972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Varela Round" panose="00000500000000000000" pitchFamily="2" charset="-79"/>
                <a:cs typeface="Varela Round" panose="00000500000000000000" pitchFamily="2" charset="-79"/>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473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7123D2-ED36-CE4D-9353-0A9C888BF466}"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5117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CD2581-6EB4-8045-AFA9-6C3E808743DB}"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530352" y="3604548"/>
            <a:ext cx="7772400" cy="1509712"/>
          </a:xfrm>
        </p:spPr>
        <p:txBody>
          <a:bodyPr lIns="45720" rIns="45720" anchor="t"/>
          <a:lstStyle>
            <a:lvl1pPr marL="0" indent="0">
              <a:buNone/>
              <a:defRPr sz="2200">
                <a:solidFill>
                  <a:schemeClr val="tx1"/>
                </a:solidFill>
                <a:latin typeface="Varela Round" panose="00000500000000000000" pitchFamily="2" charset="-79"/>
                <a:cs typeface="Varela Round" panose="00000500000000000000" pitchFamily="2" charset="-79"/>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530352" y="2216620"/>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dirty="0"/>
              <a:t>Click to edit Master title style</a:t>
            </a:r>
          </a:p>
        </p:txBody>
      </p:sp>
    </p:spTree>
    <p:extLst>
      <p:ext uri="{BB962C8B-B14F-4D97-AF65-F5344CB8AC3E}">
        <p14:creationId xmlns:p14="http://schemas.microsoft.com/office/powerpoint/2010/main" val="113636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875122-CE36-0E4E-920F-2FE5BB3AD670}"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457200" y="65461"/>
            <a:ext cx="8229600" cy="1143000"/>
          </a:xfrm>
        </p:spPr>
        <p:txBody>
          <a:bodyPr/>
          <a:lstStyle/>
          <a:p>
            <a:r>
              <a:rPr kumimoji="0" lang="en-US" dirty="0"/>
              <a:t>Click to edit Master title style</a:t>
            </a:r>
          </a:p>
        </p:txBody>
      </p:sp>
    </p:spTree>
    <p:extLst>
      <p:ext uri="{BB962C8B-B14F-4D97-AF65-F5344CB8AC3E}">
        <p14:creationId xmlns:p14="http://schemas.microsoft.com/office/powerpoint/2010/main" val="3638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875122-CE36-0E4E-920F-2FE5BB3AD670}"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457200" y="65461"/>
            <a:ext cx="8229600" cy="1143000"/>
          </a:xfrm>
        </p:spPr>
        <p:txBody>
          <a:bodyPr/>
          <a:lstStyle/>
          <a:p>
            <a:r>
              <a:rPr kumimoji="0" lang="en-US" dirty="0"/>
              <a:t>Click to edit Master title style</a:t>
            </a:r>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945BE27-ADDC-7E41-B66C-7FCC22811213}" type="datetime1">
              <a:rPr lang="en-US" smtClean="0"/>
              <a:pPr/>
              <a:t>12/9/16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2" name="Title 1"/>
          <p:cNvSpPr>
            <a:spLocks noGrp="1"/>
          </p:cNvSpPr>
          <p:nvPr>
            <p:ph type="title"/>
          </p:nvPr>
        </p:nvSpPr>
        <p:spPr>
          <a:xfrm>
            <a:off x="457200" y="50949"/>
            <a:ext cx="8229600" cy="1143000"/>
          </a:xfrm>
        </p:spPr>
        <p:txBody>
          <a:bodyPr tIns="45720" anchor="b"/>
          <a:lstStyle>
            <a:lvl1pPr>
              <a:defRPr/>
            </a:lvl1pPr>
          </a:lstStyle>
          <a:p>
            <a:r>
              <a:rPr kumimoji="0" lang="en-US" dirty="0"/>
              <a:t>Click to edit Master title style</a:t>
            </a:r>
          </a:p>
        </p:txBody>
      </p:sp>
    </p:spTree>
    <p:extLst>
      <p:ext uri="{BB962C8B-B14F-4D97-AF65-F5344CB8AC3E}">
        <p14:creationId xmlns:p14="http://schemas.microsoft.com/office/powerpoint/2010/main" val="399420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B55AD-CBAA-CD44-9076-31F90DDD03EC}"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
        <p:nvSpPr>
          <p:cNvPr id="2" name="Title 1"/>
          <p:cNvSpPr>
            <a:spLocks noGrp="1"/>
          </p:cNvSpPr>
          <p:nvPr>
            <p:ph type="title"/>
          </p:nvPr>
        </p:nvSpPr>
        <p:spPr>
          <a:xfrm>
            <a:off x="457200" y="36433"/>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0">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p>
        </p:txBody>
      </p:sp>
    </p:spTree>
    <p:extLst>
      <p:ext uri="{BB962C8B-B14F-4D97-AF65-F5344CB8AC3E}">
        <p14:creationId xmlns:p14="http://schemas.microsoft.com/office/powerpoint/2010/main" val="269744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B07F-3546-1445-99BE-BDA61F35E660}" type="datetime1">
              <a:rPr lang="en-US" smtClean="0"/>
              <a:pPr/>
              <a:t>12/9/16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823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93420F-ED0C-1243-94D4-1E990C99151D}"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5453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5" name="Date Placeholder 4"/>
          <p:cNvSpPr>
            <a:spLocks noGrp="1"/>
          </p:cNvSpPr>
          <p:nvPr>
            <p:ph type="dt" sz="half" idx="10"/>
          </p:nvPr>
        </p:nvSpPr>
        <p:spPr/>
        <p:txBody>
          <a:bodyPr/>
          <a:lstStyle/>
          <a:p>
            <a:fld id="{640B35A4-D275-924E-B6A1-48B7A53D6F6C}"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2"/>
            <a:ext cx="609600" cy="365125"/>
          </a:xfrm>
        </p:spPr>
        <p:txBody>
          <a:bodyPr/>
          <a:lstStyle/>
          <a:p>
            <a:fld id="{401CF334-2D5C-4859-84A6-CA7E6E43FAEB}" type="slidenum">
              <a:rPr lang="en-US" smtClean="0"/>
              <a:pPr/>
              <a:t>‹#›</a:t>
            </a:fld>
            <a:endParaRPr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dirty="0"/>
              <a:t>Click to edit Master title style</a:t>
            </a:r>
          </a:p>
        </p:txBody>
      </p:sp>
    </p:spTree>
    <p:extLst>
      <p:ext uri="{BB962C8B-B14F-4D97-AF65-F5344CB8AC3E}">
        <p14:creationId xmlns:p14="http://schemas.microsoft.com/office/powerpoint/2010/main" val="318025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32FDDD-1A01-6E4A-A830-6C0C1819FDF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920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D82720-C940-D34B-80A2-541B9098761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Tree>
    <p:extLst>
      <p:ext uri="{BB962C8B-B14F-4D97-AF65-F5344CB8AC3E}">
        <p14:creationId xmlns:p14="http://schemas.microsoft.com/office/powerpoint/2010/main" val="127074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C52E4-2F7E-DE42-BA40-4C635BC011AB}"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71461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Varela Round" panose="00000500000000000000" pitchFamily="2" charset="-79"/>
                <a:cs typeface="Varela Round" panose="00000500000000000000" pitchFamily="2" charset="-79"/>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445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7123D2-ED36-CE4D-9353-0A9C888BF466}"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lstStyle>
            <a:lvl1pPr>
              <a:defRPr>
                <a:solidFill>
                  <a:schemeClr val="bg1"/>
                </a:solidFill>
              </a:defRPr>
            </a:lvl1pPr>
          </a:lstStyle>
          <a:p>
            <a:r>
              <a:rPr kumimoji="0" lang="en-US" dirty="0"/>
              <a:t>Click to edit Master title style</a:t>
            </a:r>
          </a:p>
        </p:txBody>
      </p:sp>
    </p:spTree>
    <p:extLst>
      <p:ext uri="{BB962C8B-B14F-4D97-AF65-F5344CB8AC3E}">
        <p14:creationId xmlns:p14="http://schemas.microsoft.com/office/powerpoint/2010/main" val="13664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945BE27-ADDC-7E41-B66C-7FCC22811213}" type="datetime1">
              <a:rPr lang="en-US" smtClean="0"/>
              <a:pPr/>
              <a:t>12/9/16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2" name="Title 1"/>
          <p:cNvSpPr>
            <a:spLocks noGrp="1"/>
          </p:cNvSpPr>
          <p:nvPr>
            <p:ph type="title"/>
          </p:nvPr>
        </p:nvSpPr>
        <p:spPr>
          <a:xfrm>
            <a:off x="457200" y="50949"/>
            <a:ext cx="8229600" cy="1143000"/>
          </a:xfrm>
        </p:spPr>
        <p:txBody>
          <a:bodyPr tIns="45720" anchor="b"/>
          <a:lstStyle>
            <a:lvl1pPr>
              <a:defRPr/>
            </a:lvl1pPr>
          </a:lstStyle>
          <a:p>
            <a:r>
              <a:rPr kumimoji="0" lang="en-US" dirty="0"/>
              <a:t>Click to edit Master title style</a:t>
            </a:r>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CD2581-6EB4-8045-AFA9-6C3E808743DB}"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530352" y="3604548"/>
            <a:ext cx="7772400" cy="1509712"/>
          </a:xfrm>
        </p:spPr>
        <p:txBody>
          <a:bodyPr lIns="45720" rIns="45720" anchor="t"/>
          <a:lstStyle>
            <a:lvl1pPr marL="0" indent="0">
              <a:buNone/>
              <a:defRPr sz="2200">
                <a:solidFill>
                  <a:schemeClr val="tx1"/>
                </a:solidFill>
                <a:latin typeface="Varela Round" panose="00000500000000000000" pitchFamily="2" charset="-79"/>
                <a:cs typeface="Varela Round" panose="00000500000000000000" pitchFamily="2" charset="-79"/>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530352" y="2216620"/>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dirty="0"/>
              <a:t>Click to edit Master title style</a:t>
            </a:r>
          </a:p>
        </p:txBody>
      </p:sp>
    </p:spTree>
    <p:extLst>
      <p:ext uri="{BB962C8B-B14F-4D97-AF65-F5344CB8AC3E}">
        <p14:creationId xmlns:p14="http://schemas.microsoft.com/office/powerpoint/2010/main" val="42352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875122-CE36-0E4E-920F-2FE5BB3AD670}"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457200" y="65461"/>
            <a:ext cx="8229600" cy="1143000"/>
          </a:xfrm>
        </p:spPr>
        <p:txBody>
          <a:bodyPr/>
          <a:lstStyle>
            <a:lvl1pPr>
              <a:defRPr>
                <a:solidFill>
                  <a:schemeClr val="bg1"/>
                </a:solidFill>
              </a:defRPr>
            </a:lvl1pPr>
          </a:lstStyle>
          <a:p>
            <a:r>
              <a:rPr kumimoji="0" lang="en-US" dirty="0"/>
              <a:t>Click to edit Master title style</a:t>
            </a:r>
          </a:p>
        </p:txBody>
      </p:sp>
    </p:spTree>
    <p:extLst>
      <p:ext uri="{BB962C8B-B14F-4D97-AF65-F5344CB8AC3E}">
        <p14:creationId xmlns:p14="http://schemas.microsoft.com/office/powerpoint/2010/main" val="239357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945BE27-ADDC-7E41-B66C-7FCC22811213}" type="datetime1">
              <a:rPr lang="en-US" smtClean="0"/>
              <a:pPr/>
              <a:t>12/9/16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2" name="Title 1"/>
          <p:cNvSpPr>
            <a:spLocks noGrp="1"/>
          </p:cNvSpPr>
          <p:nvPr>
            <p:ph type="title"/>
          </p:nvPr>
        </p:nvSpPr>
        <p:spPr>
          <a:xfrm>
            <a:off x="457200" y="50949"/>
            <a:ext cx="8229600" cy="1143000"/>
          </a:xfrm>
        </p:spPr>
        <p:txBody>
          <a:bodyPr tIns="45720" anchor="b"/>
          <a:lstStyle>
            <a:lvl1pPr>
              <a:defRPr/>
            </a:lvl1pPr>
          </a:lstStyle>
          <a:p>
            <a:r>
              <a:rPr kumimoji="0" lang="en-US" dirty="0"/>
              <a:t>Click to edit Master title style</a:t>
            </a:r>
          </a:p>
        </p:txBody>
      </p:sp>
    </p:spTree>
    <p:extLst>
      <p:ext uri="{BB962C8B-B14F-4D97-AF65-F5344CB8AC3E}">
        <p14:creationId xmlns:p14="http://schemas.microsoft.com/office/powerpoint/2010/main" val="152588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B55AD-CBAA-CD44-9076-31F90DDD03EC}"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
        <p:nvSpPr>
          <p:cNvPr id="2" name="Title 1"/>
          <p:cNvSpPr>
            <a:spLocks noGrp="1"/>
          </p:cNvSpPr>
          <p:nvPr>
            <p:ph type="title"/>
          </p:nvPr>
        </p:nvSpPr>
        <p:spPr>
          <a:xfrm>
            <a:off x="457200" y="36433"/>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0">
                <a:ln>
                  <a:noFill/>
                </a:ln>
                <a:solidFill>
                  <a:schemeClr val="bg1"/>
                </a:solidFill>
                <a:effectLst/>
                <a:latin typeface="Varela Round" panose="00000500000000000000" pitchFamily="2" charset="-79"/>
                <a:ea typeface="+mj-ea"/>
                <a:cs typeface="Varela Round" panose="00000500000000000000" pitchFamily="2" charset="-79"/>
              </a:defRPr>
            </a:lvl1pPr>
          </a:lstStyle>
          <a:p>
            <a:r>
              <a:rPr kumimoji="0" lang="en-US" dirty="0"/>
              <a:t>Click to edit Master title style</a:t>
            </a:r>
          </a:p>
        </p:txBody>
      </p:sp>
    </p:spTree>
    <p:extLst>
      <p:ext uri="{BB962C8B-B14F-4D97-AF65-F5344CB8AC3E}">
        <p14:creationId xmlns:p14="http://schemas.microsoft.com/office/powerpoint/2010/main" val="38329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B07F-3546-1445-99BE-BDA61F35E660}" type="datetime1">
              <a:rPr lang="en-US" smtClean="0"/>
              <a:pPr/>
              <a:t>12/9/16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001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93420F-ED0C-1243-94D4-1E990C99151D}"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836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5" name="Date Placeholder 4"/>
          <p:cNvSpPr>
            <a:spLocks noGrp="1"/>
          </p:cNvSpPr>
          <p:nvPr>
            <p:ph type="dt" sz="half" idx="10"/>
          </p:nvPr>
        </p:nvSpPr>
        <p:spPr/>
        <p:txBody>
          <a:bodyPr/>
          <a:lstStyle/>
          <a:p>
            <a:fld id="{640B35A4-D275-924E-B6A1-48B7A53D6F6C}"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2"/>
            <a:ext cx="609600" cy="365125"/>
          </a:xfrm>
        </p:spPr>
        <p:txBody>
          <a:bodyPr/>
          <a:lstStyle/>
          <a:p>
            <a:fld id="{401CF334-2D5C-4859-84A6-CA7E6E43FAEB}" type="slidenum">
              <a:rPr lang="en-US" smtClean="0"/>
              <a:pPr/>
              <a:t>‹#›</a:t>
            </a:fld>
            <a:endParaRPr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dirty="0"/>
              <a:t>Click to edit Master title style</a:t>
            </a:r>
          </a:p>
        </p:txBody>
      </p:sp>
    </p:spTree>
    <p:extLst>
      <p:ext uri="{BB962C8B-B14F-4D97-AF65-F5344CB8AC3E}">
        <p14:creationId xmlns:p14="http://schemas.microsoft.com/office/powerpoint/2010/main" val="423771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32FDDD-1A01-6E4A-A830-6C0C1819FDF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29304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D82720-C940-D34B-80A2-541B90987617}" type="datetime1">
              <a:rPr lang="en-US" smtClean="0"/>
              <a:pPr/>
              <a:t>12/9/16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Tree>
    <p:extLst>
      <p:ext uri="{BB962C8B-B14F-4D97-AF65-F5344CB8AC3E}">
        <p14:creationId xmlns:p14="http://schemas.microsoft.com/office/powerpoint/2010/main" val="8045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C52E4-2F7E-DE42-BA40-4C635BC011AB}"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156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B55AD-CBAA-CD44-9076-31F90DDD03EC}" type="datetime1">
              <a:rPr lang="en-US" smtClean="0"/>
              <a:pPr/>
              <a:t>12/9/16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
        <p:nvSpPr>
          <p:cNvPr id="2" name="Title 1"/>
          <p:cNvSpPr>
            <a:spLocks noGrp="1"/>
          </p:cNvSpPr>
          <p:nvPr>
            <p:ph type="title"/>
          </p:nvPr>
        </p:nvSpPr>
        <p:spPr>
          <a:xfrm>
            <a:off x="457200" y="36433"/>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000" b="0">
                <a:ln>
                  <a:noFill/>
                </a:ln>
                <a:solidFill>
                  <a:schemeClr val="tx2"/>
                </a:solidFill>
                <a:effectLst/>
                <a:latin typeface="Varela Round" panose="00000500000000000000" pitchFamily="2" charset="-79"/>
                <a:ea typeface="+mj-ea"/>
                <a:cs typeface="Varela Round" panose="00000500000000000000" pitchFamily="2" charset="-79"/>
              </a:defRPr>
            </a:lvl1pPr>
          </a:lstStyle>
          <a:p>
            <a:r>
              <a:rPr kumimoji="0" lang="en-US"/>
              <a:t>Click to edit Master title style</a:t>
            </a:r>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B07F-3546-1445-99BE-BDA61F35E660}" type="datetime1">
              <a:rPr lang="en-US" smtClean="0"/>
              <a:pPr/>
              <a:t>12/9/16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93420F-ED0C-1243-94D4-1E990C99151D}"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5" name="Date Placeholder 4"/>
          <p:cNvSpPr>
            <a:spLocks noGrp="1"/>
          </p:cNvSpPr>
          <p:nvPr>
            <p:ph type="dt" sz="half" idx="10"/>
          </p:nvPr>
        </p:nvSpPr>
        <p:spPr/>
        <p:txBody>
          <a:bodyPr/>
          <a:lstStyle/>
          <a:p>
            <a:fld id="{640B35A4-D275-924E-B6A1-48B7A53D6F6C}" type="datetime1">
              <a:rPr lang="en-US" smtClean="0"/>
              <a:pPr/>
              <a:t>12/9/16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2"/>
            <a:ext cx="609600" cy="365125"/>
          </a:xfrm>
        </p:spPr>
        <p:txBody>
          <a:bodyPr/>
          <a:lstStyle/>
          <a:p>
            <a:fld id="{401CF334-2D5C-4859-84A6-CA7E6E43FAEB}" type="slidenum">
              <a:rPr lang="en-US" smtClean="0"/>
              <a:pPr/>
              <a:t>‹#›</a:t>
            </a:fld>
            <a:endParaRPr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dirty="0"/>
              <a:t>Click to edit Master title style</a:t>
            </a: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image" Target="../media/image2.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4" Type="http://schemas.openxmlformats.org/officeDocument/2006/relationships/image" Target="../media/image2.pn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7" name="Picture 16"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rot="10800000">
            <a:off x="0" y="704088"/>
            <a:ext cx="9144000" cy="954911"/>
          </a:xfrm>
          <a:prstGeom prst="rect">
            <a:avLst/>
          </a:prstGeom>
        </p:spPr>
      </p:pic>
      <p:pic>
        <p:nvPicPr>
          <p:cNvPr id="2" name="Picture 1"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0" y="0"/>
            <a:ext cx="9144000" cy="954911"/>
          </a:xfrm>
          <a:prstGeom prst="rect">
            <a:avLst/>
          </a:prstGeom>
        </p:spPr>
      </p:pic>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1"/>
                </a:solidFill>
              </a:defRPr>
            </a:lvl1pPr>
          </a:lstStyle>
          <a:p>
            <a:fld id="{59EEA1D6-3A9F-9149-9960-4A86598D94DB}" type="datetime1">
              <a:rPr lang="en-US" smtClean="0"/>
              <a:pPr/>
              <a:t>12/9/16</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1"/>
                </a:solidFill>
                <a:latin typeface="Varela Round" panose="00000500000000000000" pitchFamily="2" charset="-79"/>
                <a:cs typeface="Varela Round" panose="00000500000000000000" pitchFamily="2" charset="-79"/>
              </a:defRPr>
            </a:lvl1pPr>
          </a:lstStyle>
          <a:p>
            <a:fld id="{401CF334-2D5C-4859-84A6-CA7E6E43FAEB}" type="slidenum">
              <a:rPr lang="en-US" smtClean="0"/>
              <a:pPr/>
              <a:t>‹#›</a:t>
            </a:fld>
            <a:endParaRPr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itle Placeholder 8"/>
          <p:cNvSpPr>
            <a:spLocks noGrp="1"/>
          </p:cNvSpPr>
          <p:nvPr>
            <p:ph type="title"/>
          </p:nvPr>
        </p:nvSpPr>
        <p:spPr>
          <a:xfrm>
            <a:off x="228600" y="205104"/>
            <a:ext cx="8229600" cy="1143000"/>
          </a:xfrm>
          <a:prstGeom prst="rect">
            <a:avLst/>
          </a:prstGeom>
        </p:spPr>
        <p:txBody>
          <a:bodyPr vert="horz" lIns="0" rIns="0" bIns="0" anchor="b">
            <a:normAutofit/>
          </a:bodyPr>
          <a:lstStyle/>
          <a:p>
            <a:r>
              <a:rPr kumimoji="0" lang="en-US" dirty="0"/>
              <a:t>Click to edit Master title style</a:t>
            </a:r>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l" rtl="0" eaLnBrk="1" latinLnBrk="0" hangingPunct="1">
        <a:spcBef>
          <a:spcPct val="0"/>
        </a:spcBef>
        <a:buNone/>
        <a:defRPr kumimoji="0" sz="4000" b="0" kern="1200">
          <a:ln>
            <a:noFill/>
          </a:ln>
          <a:solidFill>
            <a:schemeClr val="tx2"/>
          </a:solidFill>
          <a:effectLst/>
          <a:latin typeface="Varela Round" panose="00000500000000000000" pitchFamily="2" charset="-79"/>
          <a:ea typeface="+mj-ea"/>
          <a:cs typeface="Varela Round" panose="00000500000000000000" pitchFamily="2" charset="-79"/>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arela Round" panose="00000500000000000000" pitchFamily="2" charset="-79"/>
          <a:ea typeface="+mn-ea"/>
          <a:cs typeface="Varela Round" panose="00000500000000000000" pitchFamily="2" charset="-79"/>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arela Round" panose="00000500000000000000" pitchFamily="2" charset="-79"/>
          <a:ea typeface="+mn-ea"/>
          <a:cs typeface="Varela Round" panose="00000500000000000000" pitchFamily="2" charset="-79"/>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arela Round" panose="00000500000000000000" pitchFamily="2" charset="-79"/>
          <a:ea typeface="+mn-ea"/>
          <a:cs typeface="Varela Round" panose="00000500000000000000" pitchFamily="2" charset="-79"/>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948D5-E20B-E84D-9335-B3B31411E0FA}" type="datetime1">
              <a:rPr lang="en-US" smtClean="0"/>
              <a:pPr/>
              <a:t>12/9/16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EDB67-C235-FA40-AF37-68356A3D84FD}" type="slidenum">
              <a:rPr lang="en-US" smtClean="0"/>
              <a:pPr/>
              <a:t>‹#›</a:t>
            </a:fld>
            <a:endParaRPr lang="en-US" dirty="0"/>
          </a:p>
        </p:txBody>
      </p:sp>
    </p:spTree>
    <p:extLst>
      <p:ext uri="{BB962C8B-B14F-4D97-AF65-F5344CB8AC3E}">
        <p14:creationId xmlns:p14="http://schemas.microsoft.com/office/powerpoint/2010/main" val="10691677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7" name="Picture 16"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rot="10800000">
            <a:off x="0" y="704088"/>
            <a:ext cx="9144000" cy="954911"/>
          </a:xfrm>
          <a:prstGeom prst="rect">
            <a:avLst/>
          </a:prstGeom>
        </p:spPr>
      </p:pic>
      <p:pic>
        <p:nvPicPr>
          <p:cNvPr id="2" name="Picture 1"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0" y="0"/>
            <a:ext cx="9144000" cy="954911"/>
          </a:xfrm>
          <a:prstGeom prst="rect">
            <a:avLst/>
          </a:prstGeom>
        </p:spPr>
      </p:pic>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1"/>
                </a:solidFill>
              </a:defRPr>
            </a:lvl1pPr>
          </a:lstStyle>
          <a:p>
            <a:fld id="{59EEA1D6-3A9F-9149-9960-4A86598D94DB}" type="datetime1">
              <a:rPr lang="en-US" smtClean="0"/>
              <a:pPr/>
              <a:t>12/9/16</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1"/>
                </a:solidFill>
                <a:latin typeface="Varela Round" panose="00000500000000000000" pitchFamily="2" charset="-79"/>
                <a:cs typeface="Varela Round" panose="00000500000000000000" pitchFamily="2" charset="-79"/>
              </a:defRPr>
            </a:lvl1pPr>
          </a:lstStyle>
          <a:p>
            <a:fld id="{401CF334-2D5C-4859-84A6-CA7E6E43FAEB}" type="slidenum">
              <a:rPr lang="en-US" smtClean="0"/>
              <a:pPr/>
              <a:t>‹#›</a:t>
            </a:fld>
            <a:endParaRPr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itle Placeholder 8"/>
          <p:cNvSpPr>
            <a:spLocks noGrp="1"/>
          </p:cNvSpPr>
          <p:nvPr>
            <p:ph type="title"/>
          </p:nvPr>
        </p:nvSpPr>
        <p:spPr>
          <a:xfrm>
            <a:off x="228600" y="205104"/>
            <a:ext cx="8229600" cy="1143000"/>
          </a:xfrm>
          <a:prstGeom prst="rect">
            <a:avLst/>
          </a:prstGeom>
        </p:spPr>
        <p:txBody>
          <a:bodyPr vert="horz" lIns="0" rIns="0" bIns="0" anchor="b">
            <a:normAutofit/>
          </a:bodyPr>
          <a:lstStyle/>
          <a:p>
            <a:r>
              <a:rPr kumimoji="0" lang="en-US" dirty="0"/>
              <a:t>Click to edit Master title style</a:t>
            </a:r>
          </a:p>
        </p:txBody>
      </p:sp>
    </p:spTree>
    <p:extLst>
      <p:ext uri="{BB962C8B-B14F-4D97-AF65-F5344CB8AC3E}">
        <p14:creationId xmlns:p14="http://schemas.microsoft.com/office/powerpoint/2010/main" val="42084012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l" rtl="0" eaLnBrk="1" latinLnBrk="0" hangingPunct="1">
        <a:spcBef>
          <a:spcPct val="0"/>
        </a:spcBef>
        <a:buNone/>
        <a:defRPr kumimoji="0" sz="4000" b="0" kern="1200">
          <a:ln>
            <a:noFill/>
          </a:ln>
          <a:solidFill>
            <a:schemeClr val="tx2"/>
          </a:solidFill>
          <a:effectLst/>
          <a:latin typeface="Varela Round" panose="00000500000000000000" pitchFamily="2" charset="-79"/>
          <a:ea typeface="+mj-ea"/>
          <a:cs typeface="Varela Round" panose="00000500000000000000" pitchFamily="2" charset="-79"/>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arela Round" panose="00000500000000000000" pitchFamily="2" charset="-79"/>
          <a:ea typeface="+mn-ea"/>
          <a:cs typeface="Varela Round" panose="00000500000000000000" pitchFamily="2" charset="-79"/>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arela Round" panose="00000500000000000000" pitchFamily="2" charset="-79"/>
          <a:ea typeface="+mn-ea"/>
          <a:cs typeface="Varela Round" panose="00000500000000000000" pitchFamily="2" charset="-79"/>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arela Round" panose="00000500000000000000" pitchFamily="2" charset="-79"/>
          <a:ea typeface="+mn-ea"/>
          <a:cs typeface="Varela Round" panose="00000500000000000000" pitchFamily="2" charset="-79"/>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7" name="Picture 16"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rot="10800000">
            <a:off x="0" y="704088"/>
            <a:ext cx="9144000" cy="954911"/>
          </a:xfrm>
          <a:prstGeom prst="rect">
            <a:avLst/>
          </a:prstGeom>
        </p:spPr>
      </p:pic>
      <p:pic>
        <p:nvPicPr>
          <p:cNvPr id="2" name="Picture 1"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0" y="0"/>
            <a:ext cx="9144000" cy="954911"/>
          </a:xfrm>
          <a:prstGeom prst="rect">
            <a:avLst/>
          </a:prstGeom>
        </p:spPr>
      </p:pic>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1"/>
                </a:solidFill>
              </a:defRPr>
            </a:lvl1pPr>
          </a:lstStyle>
          <a:p>
            <a:fld id="{59EEA1D6-3A9F-9149-9960-4A86598D94DB}" type="datetime1">
              <a:rPr lang="en-US" smtClean="0"/>
              <a:pPr/>
              <a:t>12/9/16</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1"/>
                </a:solidFill>
                <a:latin typeface="Varela Round" panose="00000500000000000000" pitchFamily="2" charset="-79"/>
                <a:cs typeface="Varela Round" panose="00000500000000000000" pitchFamily="2" charset="-79"/>
              </a:defRPr>
            </a:lvl1pPr>
          </a:lstStyle>
          <a:p>
            <a:fld id="{401CF334-2D5C-4859-84A6-CA7E6E43FAEB}" type="slidenum">
              <a:rPr lang="en-US" smtClean="0"/>
              <a:pPr/>
              <a:t>‹#›</a:t>
            </a:fld>
            <a:endParaRPr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itle Placeholder 8"/>
          <p:cNvSpPr>
            <a:spLocks noGrp="1"/>
          </p:cNvSpPr>
          <p:nvPr>
            <p:ph type="title"/>
          </p:nvPr>
        </p:nvSpPr>
        <p:spPr>
          <a:xfrm>
            <a:off x="228600" y="205104"/>
            <a:ext cx="8229600" cy="1143000"/>
          </a:xfrm>
          <a:prstGeom prst="rect">
            <a:avLst/>
          </a:prstGeom>
        </p:spPr>
        <p:txBody>
          <a:bodyPr vert="horz" lIns="0" rIns="0" bIns="0" anchor="b">
            <a:normAutofit/>
          </a:bodyPr>
          <a:lstStyle/>
          <a:p>
            <a:r>
              <a:rPr kumimoji="0" lang="en-US" dirty="0"/>
              <a:t>Click to edit Master title style</a:t>
            </a:r>
          </a:p>
        </p:txBody>
      </p:sp>
    </p:spTree>
    <p:extLst>
      <p:ext uri="{BB962C8B-B14F-4D97-AF65-F5344CB8AC3E}">
        <p14:creationId xmlns:p14="http://schemas.microsoft.com/office/powerpoint/2010/main" val="12450468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l" rtl="0" eaLnBrk="1" latinLnBrk="0" hangingPunct="1">
        <a:spcBef>
          <a:spcPct val="0"/>
        </a:spcBef>
        <a:buNone/>
        <a:defRPr kumimoji="0" sz="4000" b="0" kern="1200">
          <a:ln>
            <a:noFill/>
          </a:ln>
          <a:solidFill>
            <a:schemeClr val="accent4">
              <a:lumMod val="50000"/>
            </a:schemeClr>
          </a:solidFill>
          <a:effectLst/>
          <a:latin typeface="Varela Round" panose="00000500000000000000" pitchFamily="2" charset="-79"/>
          <a:ea typeface="+mj-ea"/>
          <a:cs typeface="Varela Round" panose="00000500000000000000" pitchFamily="2" charset="-79"/>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arela Round" panose="00000500000000000000" pitchFamily="2" charset="-79"/>
          <a:ea typeface="+mn-ea"/>
          <a:cs typeface="Varela Round" panose="00000500000000000000" pitchFamily="2" charset="-79"/>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arela Round" panose="00000500000000000000" pitchFamily="2" charset="-79"/>
          <a:ea typeface="+mn-ea"/>
          <a:cs typeface="Varela Round" panose="00000500000000000000" pitchFamily="2" charset="-79"/>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arela Round" panose="00000500000000000000" pitchFamily="2" charset="-79"/>
          <a:ea typeface="+mn-ea"/>
          <a:cs typeface="Varela Round" panose="00000500000000000000" pitchFamily="2" charset="-79"/>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7" name="Picture 16"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rot="10800000">
            <a:off x="0" y="704088"/>
            <a:ext cx="9144000" cy="954911"/>
          </a:xfrm>
          <a:prstGeom prst="rect">
            <a:avLst/>
          </a:prstGeom>
        </p:spPr>
      </p:pic>
      <p:pic>
        <p:nvPicPr>
          <p:cNvPr id="2" name="Picture 1" descr="Screen Shot 2016-07-31 at 1.02.03 PM.png"/>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0" y="0"/>
            <a:ext cx="9144000" cy="954911"/>
          </a:xfrm>
          <a:prstGeom prst="rect">
            <a:avLst/>
          </a:prstGeom>
        </p:spPr>
      </p:pic>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1"/>
                </a:solidFill>
              </a:defRPr>
            </a:lvl1pPr>
          </a:lstStyle>
          <a:p>
            <a:fld id="{59EEA1D6-3A9F-9149-9960-4A86598D94DB}" type="datetime1">
              <a:rPr lang="en-US" smtClean="0"/>
              <a:pPr/>
              <a:t>12/9/16</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1"/>
                </a:solidFill>
                <a:latin typeface="Varela Round" panose="00000500000000000000" pitchFamily="2" charset="-79"/>
                <a:cs typeface="Varela Round" panose="00000500000000000000" pitchFamily="2" charset="-79"/>
              </a:defRPr>
            </a:lvl1pPr>
          </a:lstStyle>
          <a:p>
            <a:fld id="{401CF334-2D5C-4859-84A6-CA7E6E43FAEB}" type="slidenum">
              <a:rPr lang="en-US" smtClean="0"/>
              <a:pPr/>
              <a:t>‹#›</a:t>
            </a:fld>
            <a:endParaRPr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itle Placeholder 8"/>
          <p:cNvSpPr>
            <a:spLocks noGrp="1"/>
          </p:cNvSpPr>
          <p:nvPr>
            <p:ph type="title"/>
          </p:nvPr>
        </p:nvSpPr>
        <p:spPr>
          <a:xfrm>
            <a:off x="228600" y="205104"/>
            <a:ext cx="8229600" cy="1143000"/>
          </a:xfrm>
          <a:prstGeom prst="rect">
            <a:avLst/>
          </a:prstGeom>
        </p:spPr>
        <p:txBody>
          <a:bodyPr vert="horz" lIns="0" rIns="0" bIns="0" anchor="b">
            <a:normAutofit/>
          </a:bodyPr>
          <a:lstStyle/>
          <a:p>
            <a:r>
              <a:rPr kumimoji="0" lang="en-US" dirty="0"/>
              <a:t>Click to edit Master title style</a:t>
            </a:r>
          </a:p>
        </p:txBody>
      </p:sp>
    </p:spTree>
    <p:extLst>
      <p:ext uri="{BB962C8B-B14F-4D97-AF65-F5344CB8AC3E}">
        <p14:creationId xmlns:p14="http://schemas.microsoft.com/office/powerpoint/2010/main" val="11070157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l" rtl="0" eaLnBrk="1" latinLnBrk="0" hangingPunct="1">
        <a:spcBef>
          <a:spcPct val="0"/>
        </a:spcBef>
        <a:buNone/>
        <a:defRPr kumimoji="0" sz="4000" b="0" kern="1200">
          <a:ln>
            <a:noFill/>
          </a:ln>
          <a:solidFill>
            <a:schemeClr val="bg1"/>
          </a:solidFill>
          <a:effectLst/>
          <a:latin typeface="Varela Round" panose="00000500000000000000" pitchFamily="2" charset="-79"/>
          <a:ea typeface="+mj-ea"/>
          <a:cs typeface="Varela Round" panose="00000500000000000000" pitchFamily="2" charset="-79"/>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arela Round" panose="00000500000000000000" pitchFamily="2" charset="-79"/>
          <a:ea typeface="+mn-ea"/>
          <a:cs typeface="Varela Round" panose="00000500000000000000" pitchFamily="2" charset="-79"/>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arela Round" panose="00000500000000000000" pitchFamily="2" charset="-79"/>
          <a:ea typeface="+mn-ea"/>
          <a:cs typeface="Varela Round" panose="00000500000000000000" pitchFamily="2" charset="-79"/>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arela Round" panose="00000500000000000000" pitchFamily="2" charset="-79"/>
          <a:ea typeface="+mn-ea"/>
          <a:cs typeface="Varela Round" panose="00000500000000000000" pitchFamily="2" charset="-79"/>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6.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ctrTitle"/>
          </p:nvPr>
        </p:nvSpPr>
        <p:spPr>
          <a:xfrm>
            <a:off x="9236" y="696037"/>
            <a:ext cx="9144000" cy="2127819"/>
          </a:xfrm>
        </p:spPr>
        <p:txBody>
          <a:bodyPr>
            <a:noAutofit/>
          </a:bodyPr>
          <a:lstStyle/>
          <a:p>
            <a:pPr algn="ctr"/>
            <a:r>
              <a:rPr lang="en-US" sz="3200" dirty="0" smtClean="0"/>
              <a:t>Overview of the MAEIA Assessments</a:t>
            </a:r>
            <a:endParaRPr lang="en-US" sz="3200" dirty="0"/>
          </a:p>
        </p:txBody>
      </p:sp>
      <p:sp>
        <p:nvSpPr>
          <p:cNvPr id="8" name="Subtitle 5"/>
          <p:cNvSpPr>
            <a:spLocks noGrp="1"/>
          </p:cNvSpPr>
          <p:nvPr>
            <p:ph type="subTitle" idx="1"/>
          </p:nvPr>
        </p:nvSpPr>
        <p:spPr>
          <a:xfrm>
            <a:off x="644652" y="3334418"/>
            <a:ext cx="7854696" cy="1090172"/>
          </a:xfrm>
        </p:spPr>
        <p:txBody>
          <a:bodyPr>
            <a:normAutofit/>
          </a:bodyPr>
          <a:lstStyle/>
          <a:p>
            <a:pPr algn="ctr"/>
            <a:r>
              <a:rPr lang="en-US" sz="3200" dirty="0">
                <a:solidFill>
                  <a:schemeClr val="accent2">
                    <a:lumMod val="75000"/>
                  </a:schemeClr>
                </a:solidFill>
                <a:latin typeface="Roboto" pitchFamily="2" charset="0"/>
                <a:ea typeface="Roboto" pitchFamily="2" charset="0"/>
              </a:rPr>
              <a:t>Module 2</a:t>
            </a:r>
            <a:endParaRPr lang="en-US" sz="2000" dirty="0"/>
          </a:p>
          <a:p>
            <a:pPr algn="ctr"/>
            <a:r>
              <a:rPr lang="en-US" sz="2000" dirty="0"/>
              <a:t>IN THE MAEIA MODULE SERIES</a:t>
            </a:r>
          </a:p>
        </p:txBody>
      </p:sp>
      <p:pic>
        <p:nvPicPr>
          <p:cNvPr id="9" name="Picture 8" descr="Screen Shot 2016-07-31 at 12.58.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756" y="4852414"/>
            <a:ext cx="4827924" cy="1714116"/>
          </a:xfrm>
          <a:prstGeom prst="rect">
            <a:avLst/>
          </a:prstGeom>
        </p:spPr>
      </p:pic>
      <p:cxnSp>
        <p:nvCxnSpPr>
          <p:cNvPr id="10" name="Straight Connector 9"/>
          <p:cNvCxnSpPr/>
          <p:nvPr/>
        </p:nvCxnSpPr>
        <p:spPr>
          <a:xfrm>
            <a:off x="2161309" y="3279002"/>
            <a:ext cx="48398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30581" y="4410595"/>
            <a:ext cx="48398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10</a:t>
            </a:fld>
            <a:endParaRPr lang="en-US" dirty="0"/>
          </a:p>
        </p:txBody>
      </p:sp>
      <p:sp>
        <p:nvSpPr>
          <p:cNvPr id="3" name="Content Placeholder 2"/>
          <p:cNvSpPr>
            <a:spLocks noGrp="1"/>
          </p:cNvSpPr>
          <p:nvPr>
            <p:ph idx="1"/>
          </p:nvPr>
        </p:nvSpPr>
        <p:spPr>
          <a:xfrm>
            <a:off x="318653" y="1703417"/>
            <a:ext cx="5431901" cy="4835497"/>
          </a:xfrm>
        </p:spPr>
        <p:txBody>
          <a:bodyPr>
            <a:normAutofit fontScale="55000" lnSpcReduction="20000"/>
          </a:bodyPr>
          <a:lstStyle/>
          <a:p>
            <a:pPr marL="0" indent="0">
              <a:lnSpc>
                <a:spcPct val="120000"/>
              </a:lnSpc>
              <a:spcBef>
                <a:spcPts val="0"/>
              </a:spcBef>
              <a:buNone/>
            </a:pPr>
            <a:r>
              <a:rPr lang="en-US" sz="4400" b="1" dirty="0">
                <a:solidFill>
                  <a:schemeClr val="accent4">
                    <a:lumMod val="75000"/>
                  </a:schemeClr>
                </a:solidFill>
              </a:rPr>
              <a:t>Selected Response </a:t>
            </a:r>
          </a:p>
          <a:p>
            <a:pPr marL="0" indent="0">
              <a:lnSpc>
                <a:spcPct val="120000"/>
              </a:lnSpc>
              <a:spcBef>
                <a:spcPts val="0"/>
              </a:spcBef>
              <a:buNone/>
            </a:pPr>
            <a:r>
              <a:rPr lang="en-US" sz="4400" dirty="0">
                <a:solidFill>
                  <a:srgbClr val="000000"/>
                </a:solidFill>
                <a:latin typeface="Roboto" pitchFamily="2" charset="0"/>
                <a:ea typeface="Roboto" pitchFamily="2" charset="0"/>
                <a:cs typeface="Arial Unicode MS"/>
              </a:rPr>
              <a:t>Items related to </a:t>
            </a:r>
            <a:r>
              <a:rPr lang="en-US" sz="4400" dirty="0" smtClean="0">
                <a:solidFill>
                  <a:srgbClr val="000000"/>
                </a:solidFill>
                <a:latin typeface="Roboto" pitchFamily="2" charset="0"/>
                <a:ea typeface="Roboto" pitchFamily="2" charset="0"/>
                <a:cs typeface="Arial Unicode MS"/>
              </a:rPr>
              <a:t>the assessment. </a:t>
            </a:r>
            <a:r>
              <a:rPr lang="en-US" sz="4400" dirty="0">
                <a:solidFill>
                  <a:srgbClr val="000000"/>
                </a:solidFill>
                <a:latin typeface="Roboto" pitchFamily="2" charset="0"/>
                <a:ea typeface="Roboto" pitchFamily="2" charset="0"/>
                <a:cs typeface="Arial Unicode MS"/>
              </a:rPr>
              <a:t>The student is given a prompt (a </a:t>
            </a:r>
            <a:r>
              <a:rPr lang="en-US" sz="4400" dirty="0" smtClean="0">
                <a:solidFill>
                  <a:srgbClr val="000000"/>
                </a:solidFill>
                <a:latin typeface="Roboto" pitchFamily="2" charset="0"/>
                <a:ea typeface="Roboto" pitchFamily="2" charset="0"/>
                <a:cs typeface="Arial Unicode MS"/>
              </a:rPr>
              <a:t>question </a:t>
            </a:r>
            <a:r>
              <a:rPr lang="en-US" sz="4400" dirty="0">
                <a:solidFill>
                  <a:srgbClr val="000000"/>
                </a:solidFill>
                <a:latin typeface="Roboto" pitchFamily="2" charset="0"/>
                <a:ea typeface="Roboto" pitchFamily="2" charset="0"/>
                <a:cs typeface="Arial Unicode MS"/>
              </a:rPr>
              <a:t>or a statement) and answer choices.</a:t>
            </a:r>
          </a:p>
          <a:p>
            <a:pPr marL="0" indent="0">
              <a:lnSpc>
                <a:spcPct val="120000"/>
              </a:lnSpc>
              <a:spcBef>
                <a:spcPts val="0"/>
              </a:spcBef>
              <a:buNone/>
            </a:pPr>
            <a:endParaRPr lang="en-US" sz="1500" dirty="0">
              <a:solidFill>
                <a:srgbClr val="000000"/>
              </a:solidFill>
              <a:latin typeface="Roboto" pitchFamily="2" charset="0"/>
              <a:ea typeface="Roboto" pitchFamily="2" charset="0"/>
              <a:cs typeface="Arial Unicode MS"/>
            </a:endParaRPr>
          </a:p>
          <a:p>
            <a:r>
              <a:rPr lang="en-US" sz="3600" dirty="0">
                <a:solidFill>
                  <a:srgbClr val="000000"/>
                </a:solidFill>
                <a:cs typeface="Arial Unicode MS"/>
              </a:rPr>
              <a:t>Student has to select either the correct answer or the most correct answer</a:t>
            </a:r>
            <a:br>
              <a:rPr lang="en-US" sz="3600" dirty="0">
                <a:solidFill>
                  <a:srgbClr val="000000"/>
                </a:solidFill>
                <a:cs typeface="Arial Unicode MS"/>
              </a:rPr>
            </a:br>
            <a:endParaRPr lang="en-US" sz="1500" dirty="0">
              <a:solidFill>
                <a:srgbClr val="000000"/>
              </a:solidFill>
              <a:cs typeface="Arial Unicode MS"/>
            </a:endParaRPr>
          </a:p>
          <a:p>
            <a:r>
              <a:rPr lang="en-US" sz="3600" dirty="0">
                <a:solidFill>
                  <a:srgbClr val="000000"/>
                </a:solidFill>
                <a:cs typeface="Arial Unicode MS"/>
              </a:rPr>
              <a:t>Multiple-choice questions are the </a:t>
            </a:r>
            <a:r>
              <a:rPr lang="en-US" sz="3600" dirty="0" smtClean="0">
                <a:solidFill>
                  <a:srgbClr val="000000"/>
                </a:solidFill>
                <a:cs typeface="Arial Unicode MS"/>
              </a:rPr>
              <a:t>most</a:t>
            </a:r>
            <a:r>
              <a:rPr lang="en-US" sz="3600" dirty="0">
                <a:solidFill>
                  <a:srgbClr val="000000"/>
                </a:solidFill>
                <a:cs typeface="Arial Unicode MS"/>
              </a:rPr>
              <a:t/>
            </a:r>
            <a:br>
              <a:rPr lang="en-US" sz="3600" dirty="0">
                <a:solidFill>
                  <a:srgbClr val="000000"/>
                </a:solidFill>
                <a:cs typeface="Arial Unicode MS"/>
              </a:rPr>
            </a:br>
            <a:r>
              <a:rPr lang="en-US" sz="3600" dirty="0" smtClean="0">
                <a:solidFill>
                  <a:srgbClr val="000000"/>
                </a:solidFill>
                <a:cs typeface="Arial Unicode MS"/>
              </a:rPr>
              <a:t>popular </a:t>
            </a:r>
            <a:r>
              <a:rPr lang="en-US" sz="3600" dirty="0">
                <a:solidFill>
                  <a:srgbClr val="000000"/>
                </a:solidFill>
                <a:cs typeface="Arial Unicode MS"/>
              </a:rPr>
              <a:t>form </a:t>
            </a:r>
            <a:r>
              <a:rPr lang="en-US" sz="3600" dirty="0" smtClean="0">
                <a:solidFill>
                  <a:srgbClr val="000000"/>
                </a:solidFill>
                <a:cs typeface="Arial Unicode MS"/>
              </a:rPr>
              <a:t>of Selected </a:t>
            </a:r>
            <a:r>
              <a:rPr lang="en-US" sz="3600" dirty="0">
                <a:solidFill>
                  <a:srgbClr val="000000"/>
                </a:solidFill>
                <a:cs typeface="Arial Unicode MS"/>
              </a:rPr>
              <a:t>R</a:t>
            </a:r>
            <a:r>
              <a:rPr lang="en-US" sz="3600" dirty="0" smtClean="0">
                <a:solidFill>
                  <a:srgbClr val="000000"/>
                </a:solidFill>
                <a:cs typeface="Arial Unicode MS"/>
              </a:rPr>
              <a:t>esponse</a:t>
            </a:r>
            <a:r>
              <a:rPr lang="en-US" sz="3600" dirty="0">
                <a:solidFill>
                  <a:srgbClr val="000000"/>
                </a:solidFill>
                <a:cs typeface="Arial Unicode MS"/>
              </a:rPr>
              <a:t/>
            </a:r>
            <a:br>
              <a:rPr lang="en-US" sz="3600" dirty="0">
                <a:solidFill>
                  <a:srgbClr val="000000"/>
                </a:solidFill>
                <a:cs typeface="Arial Unicode MS"/>
              </a:rPr>
            </a:br>
            <a:endParaRPr lang="en-US" sz="1500" dirty="0">
              <a:solidFill>
                <a:srgbClr val="000000"/>
              </a:solidFill>
              <a:cs typeface="Arial Unicode MS"/>
            </a:endParaRPr>
          </a:p>
          <a:p>
            <a:r>
              <a:rPr lang="en-US" sz="3600" dirty="0">
                <a:solidFill>
                  <a:srgbClr val="000000"/>
                </a:solidFill>
                <a:cs typeface="Arial Unicode MS"/>
              </a:rPr>
              <a:t>In MAEIA, these items are used to tap content knowledge or procedural knowledge needed to respond to Performance Tasks, Performance Events or Constructed Response items; there are no stand-alone </a:t>
            </a:r>
            <a:r>
              <a:rPr lang="en-US" sz="3600" dirty="0" smtClean="0">
                <a:solidFill>
                  <a:srgbClr val="000000"/>
                </a:solidFill>
                <a:cs typeface="Arial Unicode MS"/>
              </a:rPr>
              <a:t>Selected-Response </a:t>
            </a:r>
            <a:r>
              <a:rPr lang="en-US" sz="3600" dirty="0">
                <a:solidFill>
                  <a:srgbClr val="000000"/>
                </a:solidFill>
                <a:cs typeface="Arial Unicode MS"/>
              </a:rPr>
              <a:t>items</a:t>
            </a:r>
          </a:p>
        </p:txBody>
      </p:sp>
      <p:sp>
        <p:nvSpPr>
          <p:cNvPr id="4" name="Title 3"/>
          <p:cNvSpPr>
            <a:spLocks noGrp="1"/>
          </p:cNvSpPr>
          <p:nvPr>
            <p:ph type="title"/>
          </p:nvPr>
        </p:nvSpPr>
        <p:spPr>
          <a:xfrm>
            <a:off x="385618" y="94268"/>
            <a:ext cx="8229600" cy="1143000"/>
          </a:xfrm>
        </p:spPr>
        <p:txBody>
          <a:bodyPr>
            <a:normAutofit/>
          </a:bodyPr>
          <a:lstStyle/>
          <a:p>
            <a:r>
              <a:rPr lang="en-US" sz="3400" b="1" kern="0" dirty="0">
                <a:solidFill>
                  <a:schemeClr val="accent4">
                    <a:lumMod val="50000"/>
                  </a:schemeClr>
                </a:solidFill>
                <a:cs typeface="Chalkboard"/>
              </a:rPr>
              <a:t>Types of </a:t>
            </a:r>
            <a:r>
              <a:rPr lang="en-US" sz="3400" b="1" kern="0" dirty="0" smtClean="0">
                <a:solidFill>
                  <a:schemeClr val="accent4">
                    <a:lumMod val="50000"/>
                  </a:schemeClr>
                </a:solidFill>
                <a:cs typeface="Chalkboard"/>
              </a:rPr>
              <a:t>Assessments</a:t>
            </a:r>
            <a:endParaRPr lang="en-US" sz="3400" b="1" kern="0" dirty="0">
              <a:solidFill>
                <a:schemeClr val="accent4">
                  <a:lumMod val="50000"/>
                </a:schemeClr>
              </a:solidFill>
              <a:cs typeface="Chalkboard"/>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4839" y="2458607"/>
            <a:ext cx="4453011" cy="3897745"/>
          </a:xfrm>
          <a:prstGeom prst="rect">
            <a:avLst/>
          </a:prstGeom>
        </p:spPr>
      </p:pic>
    </p:spTree>
    <p:extLst>
      <p:ext uri="{BB962C8B-B14F-4D97-AF65-F5344CB8AC3E}">
        <p14:creationId xmlns:p14="http://schemas.microsoft.com/office/powerpoint/2010/main" val="263842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ingle Corner Rectangle 14"/>
          <p:cNvSpPr/>
          <p:nvPr/>
        </p:nvSpPr>
        <p:spPr>
          <a:xfrm>
            <a:off x="4641271" y="2154149"/>
            <a:ext cx="4050145" cy="1662545"/>
          </a:xfrm>
          <a:prstGeom prst="round1Rect">
            <a:avLst/>
          </a:pr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ound Single Corner Rectangle 15"/>
          <p:cNvSpPr/>
          <p:nvPr/>
        </p:nvSpPr>
        <p:spPr>
          <a:xfrm>
            <a:off x="385615" y="2147458"/>
            <a:ext cx="4050145" cy="1662545"/>
          </a:xfrm>
          <a:prstGeom prst="round1Rect">
            <a:avLst/>
          </a:pr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ound Single Corner Rectangle 13"/>
          <p:cNvSpPr/>
          <p:nvPr/>
        </p:nvSpPr>
        <p:spPr>
          <a:xfrm>
            <a:off x="4636655" y="4224365"/>
            <a:ext cx="4050145" cy="1662545"/>
          </a:xfrm>
          <a:prstGeom prst="round1Rect">
            <a:avLst/>
          </a:pr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ound Single Corner Rectangle 12"/>
          <p:cNvSpPr/>
          <p:nvPr/>
        </p:nvSpPr>
        <p:spPr>
          <a:xfrm>
            <a:off x="380999" y="4217674"/>
            <a:ext cx="4050145" cy="1662545"/>
          </a:xfrm>
          <a:prstGeom prst="round1Rect">
            <a:avLst/>
          </a:pr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ound Single Corner Rectangle 10"/>
          <p:cNvSpPr/>
          <p:nvPr/>
        </p:nvSpPr>
        <p:spPr>
          <a:xfrm>
            <a:off x="4576615" y="4148399"/>
            <a:ext cx="4050145" cy="1662545"/>
          </a:xfrm>
          <a:prstGeom prst="round1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ound Single Corner Rectangle 11"/>
          <p:cNvSpPr/>
          <p:nvPr/>
        </p:nvSpPr>
        <p:spPr>
          <a:xfrm>
            <a:off x="320959" y="4148399"/>
            <a:ext cx="4050145" cy="1662545"/>
          </a:xfrm>
          <a:prstGeom prst="round1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ound Single Corner Rectangle 9"/>
          <p:cNvSpPr/>
          <p:nvPr/>
        </p:nvSpPr>
        <p:spPr>
          <a:xfrm>
            <a:off x="4576615" y="2087419"/>
            <a:ext cx="4050145" cy="1662545"/>
          </a:xfrm>
          <a:prstGeom prst="round1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ound Single Corner Rectangle 8"/>
          <p:cNvSpPr/>
          <p:nvPr/>
        </p:nvSpPr>
        <p:spPr>
          <a:xfrm>
            <a:off x="320959" y="2087419"/>
            <a:ext cx="4050145" cy="1662545"/>
          </a:xfrm>
          <a:prstGeom prst="round1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477977" y="2471189"/>
            <a:ext cx="4050145" cy="1195647"/>
          </a:xfrm>
        </p:spPr>
        <p:txBody>
          <a:bodyPr>
            <a:noAutofit/>
          </a:bodyPr>
          <a:lstStyle/>
          <a:p>
            <a:pPr marL="0" indent="0">
              <a:buNone/>
            </a:pPr>
            <a:r>
              <a:rPr lang="en-US" b="1" dirty="0">
                <a:latin typeface="Roboto" pitchFamily="2" charset="0"/>
                <a:ea typeface="Roboto" pitchFamily="2" charset="0"/>
              </a:rPr>
              <a:t>Performance Tasks</a:t>
            </a:r>
            <a:endParaRPr lang="en-US" sz="800" b="1" dirty="0">
              <a:latin typeface="Roboto" pitchFamily="2" charset="0"/>
              <a:ea typeface="Roboto" pitchFamily="2" charset="0"/>
            </a:endParaRPr>
          </a:p>
          <a:p>
            <a:pPr marL="0" indent="0">
              <a:buNone/>
            </a:pPr>
            <a:r>
              <a:rPr lang="en-US" sz="2400" i="1" dirty="0">
                <a:solidFill>
                  <a:schemeClr val="tx1">
                    <a:lumMod val="65000"/>
                    <a:lumOff val="35000"/>
                  </a:schemeClr>
                </a:solidFill>
                <a:latin typeface="Roboto" pitchFamily="2" charset="0"/>
                <a:ea typeface="Roboto" pitchFamily="2" charset="0"/>
              </a:rPr>
              <a:t>Think </a:t>
            </a:r>
            <a:r>
              <a:rPr lang="en-US" sz="2400" i="1" dirty="0" smtClean="0">
                <a:solidFill>
                  <a:schemeClr val="tx1">
                    <a:lumMod val="65000"/>
                    <a:lumOff val="35000"/>
                  </a:schemeClr>
                </a:solidFill>
                <a:latin typeface="Roboto" pitchFamily="2" charset="0"/>
                <a:ea typeface="Roboto" pitchFamily="2" charset="0"/>
              </a:rPr>
              <a:t>“theatrical </a:t>
            </a:r>
            <a:r>
              <a:rPr lang="en-US" sz="2400" i="1" dirty="0">
                <a:solidFill>
                  <a:schemeClr val="tx1">
                    <a:lumMod val="65000"/>
                    <a:lumOff val="35000"/>
                  </a:schemeClr>
                </a:solidFill>
                <a:latin typeface="Roboto" pitchFamily="2" charset="0"/>
                <a:ea typeface="Roboto" pitchFamily="2" charset="0"/>
              </a:rPr>
              <a:t>production”</a:t>
            </a:r>
          </a:p>
        </p:txBody>
      </p:sp>
      <p:sp>
        <p:nvSpPr>
          <p:cNvPr id="4" name="Title 3"/>
          <p:cNvSpPr>
            <a:spLocks noGrp="1"/>
          </p:cNvSpPr>
          <p:nvPr>
            <p:ph type="title"/>
          </p:nvPr>
        </p:nvSpPr>
        <p:spPr>
          <a:xfrm>
            <a:off x="457200" y="18068"/>
            <a:ext cx="8229600" cy="1143000"/>
          </a:xfrm>
        </p:spPr>
        <p:txBody>
          <a:bodyPr>
            <a:normAutofit/>
          </a:bodyPr>
          <a:lstStyle/>
          <a:p>
            <a:r>
              <a:rPr lang="en-US" sz="3400" b="1" kern="0" dirty="0">
                <a:solidFill>
                  <a:schemeClr val="accent4">
                    <a:lumMod val="50000"/>
                  </a:schemeClr>
                </a:solidFill>
                <a:cs typeface="Chalkboard"/>
              </a:rPr>
              <a:t>Types of </a:t>
            </a:r>
            <a:r>
              <a:rPr lang="en-US" sz="3400" b="1" kern="0" dirty="0" smtClean="0">
                <a:solidFill>
                  <a:schemeClr val="accent4">
                    <a:lumMod val="50000"/>
                  </a:schemeClr>
                </a:solidFill>
                <a:cs typeface="Chalkboard"/>
              </a:rPr>
              <a:t>Assessments</a:t>
            </a:r>
            <a:endParaRPr lang="en-US" sz="3400" b="1" kern="0" dirty="0">
              <a:solidFill>
                <a:schemeClr val="accent4">
                  <a:lumMod val="50000"/>
                </a:schemeClr>
              </a:solidFill>
              <a:cs typeface="Chalkboard"/>
            </a:endParaRPr>
          </a:p>
        </p:txBody>
      </p:sp>
      <p:sp>
        <p:nvSpPr>
          <p:cNvPr id="5" name="Rectangle 4"/>
          <p:cNvSpPr/>
          <p:nvPr/>
        </p:nvSpPr>
        <p:spPr>
          <a:xfrm>
            <a:off x="4874488" y="2471189"/>
            <a:ext cx="3555997" cy="1103850"/>
          </a:xfrm>
          <a:prstGeom prst="rect">
            <a:avLst/>
          </a:prstGeom>
        </p:spPr>
        <p:txBody>
          <a:bodyPr>
            <a:noAutofit/>
          </a:bodyPr>
          <a:lstStyle/>
          <a:p>
            <a:r>
              <a:rPr lang="en-US" sz="2600" b="1" dirty="0">
                <a:latin typeface="Roboto" pitchFamily="2" charset="0"/>
                <a:ea typeface="Roboto" pitchFamily="2" charset="0"/>
                <a:cs typeface="Varela Round" panose="00000500000000000000" pitchFamily="2" charset="-79"/>
              </a:rPr>
              <a:t>Performance Events</a:t>
            </a:r>
          </a:p>
          <a:p>
            <a:r>
              <a:rPr lang="en-US" sz="800" b="1" dirty="0">
                <a:latin typeface="Roboto" pitchFamily="2" charset="0"/>
                <a:ea typeface="Roboto" pitchFamily="2" charset="0"/>
                <a:cs typeface="Varela Round" panose="00000500000000000000" pitchFamily="2" charset="-79"/>
              </a:rPr>
              <a:t> </a:t>
            </a:r>
          </a:p>
          <a:p>
            <a:r>
              <a:rPr lang="en-US" sz="2400" i="1" dirty="0">
                <a:solidFill>
                  <a:schemeClr val="tx1">
                    <a:lumMod val="65000"/>
                    <a:lumOff val="35000"/>
                  </a:schemeClr>
                </a:solidFill>
                <a:latin typeface="Roboto" pitchFamily="2" charset="0"/>
                <a:ea typeface="Roboto" pitchFamily="2" charset="0"/>
                <a:cs typeface="Varela Round" panose="00000500000000000000" pitchFamily="2" charset="-79"/>
              </a:rPr>
              <a:t>Think </a:t>
            </a:r>
            <a:r>
              <a:rPr lang="en-US" sz="2400" i="1" dirty="0" smtClean="0">
                <a:solidFill>
                  <a:schemeClr val="tx1">
                    <a:lumMod val="65000"/>
                    <a:lumOff val="35000"/>
                  </a:schemeClr>
                </a:solidFill>
                <a:latin typeface="Roboto" pitchFamily="2" charset="0"/>
                <a:ea typeface="Roboto" pitchFamily="2" charset="0"/>
                <a:cs typeface="Varela Round" panose="00000500000000000000" pitchFamily="2" charset="-79"/>
              </a:rPr>
              <a:t>“sight-reading”</a:t>
            </a:r>
            <a:endParaRPr lang="en-US" sz="2400" i="1" dirty="0">
              <a:solidFill>
                <a:schemeClr val="tx1">
                  <a:lumMod val="65000"/>
                  <a:lumOff val="35000"/>
                </a:schemeClr>
              </a:solidFill>
              <a:latin typeface="Roboto" pitchFamily="2" charset="0"/>
              <a:ea typeface="Roboto" pitchFamily="2" charset="0"/>
              <a:cs typeface="Varela Round" panose="00000500000000000000" pitchFamily="2" charset="-79"/>
            </a:endParaRPr>
          </a:p>
        </p:txBody>
      </p:sp>
      <p:sp>
        <p:nvSpPr>
          <p:cNvPr id="7" name="Rectangle 6"/>
          <p:cNvSpPr/>
          <p:nvPr/>
        </p:nvSpPr>
        <p:spPr>
          <a:xfrm>
            <a:off x="404087" y="4258598"/>
            <a:ext cx="3967017" cy="1212041"/>
          </a:xfrm>
          <a:prstGeom prst="rect">
            <a:avLst/>
          </a:prstGeom>
        </p:spPr>
        <p:txBody>
          <a:bodyPr>
            <a:noAutofit/>
          </a:bodyPr>
          <a:lstStyle/>
          <a:p>
            <a:r>
              <a:rPr lang="en-US" sz="2600" b="1" dirty="0">
                <a:latin typeface="Roboto" pitchFamily="2" charset="0"/>
                <a:ea typeface="Roboto" pitchFamily="2" charset="0"/>
                <a:cs typeface="Varela Round" panose="00000500000000000000" pitchFamily="2" charset="-79"/>
              </a:rPr>
              <a:t>Constructed Response</a:t>
            </a:r>
          </a:p>
          <a:p>
            <a:endParaRPr lang="en-US" sz="800" b="1" dirty="0"/>
          </a:p>
          <a:p>
            <a:r>
              <a:rPr lang="en-US" sz="2400" i="1" dirty="0">
                <a:solidFill>
                  <a:schemeClr val="tx1">
                    <a:lumMod val="65000"/>
                    <a:lumOff val="35000"/>
                  </a:schemeClr>
                </a:solidFill>
                <a:latin typeface="Roboto" pitchFamily="2" charset="0"/>
                <a:ea typeface="Roboto" pitchFamily="2" charset="0"/>
                <a:cs typeface="Varela Round" panose="00000500000000000000" pitchFamily="2" charset="-79"/>
              </a:rPr>
              <a:t>Think </a:t>
            </a:r>
            <a:r>
              <a:rPr lang="en-US" sz="2400" i="1" dirty="0" smtClean="0">
                <a:solidFill>
                  <a:schemeClr val="tx1">
                    <a:lumMod val="65000"/>
                    <a:lumOff val="35000"/>
                  </a:schemeClr>
                </a:solidFill>
                <a:latin typeface="Roboto" pitchFamily="2" charset="0"/>
                <a:ea typeface="Roboto" pitchFamily="2" charset="0"/>
                <a:cs typeface="Varela Round" panose="00000500000000000000" pitchFamily="2" charset="-79"/>
              </a:rPr>
              <a:t>“student reflection”</a:t>
            </a:r>
            <a:endParaRPr lang="en-US" sz="2400" i="1" dirty="0">
              <a:solidFill>
                <a:schemeClr val="tx1">
                  <a:lumMod val="65000"/>
                  <a:lumOff val="35000"/>
                </a:schemeClr>
              </a:solidFill>
              <a:latin typeface="Roboto" pitchFamily="2" charset="0"/>
              <a:ea typeface="Roboto" pitchFamily="2" charset="0"/>
              <a:cs typeface="Varela Round" panose="00000500000000000000" pitchFamily="2" charset="-79"/>
            </a:endParaRPr>
          </a:p>
        </p:txBody>
      </p:sp>
      <p:sp>
        <p:nvSpPr>
          <p:cNvPr id="8" name="Rectangle 7"/>
          <p:cNvSpPr/>
          <p:nvPr/>
        </p:nvSpPr>
        <p:spPr>
          <a:xfrm>
            <a:off x="4874488" y="4240759"/>
            <a:ext cx="3752272" cy="1575264"/>
          </a:xfrm>
          <a:prstGeom prst="rect">
            <a:avLst/>
          </a:prstGeom>
        </p:spPr>
        <p:txBody>
          <a:bodyPr>
            <a:noAutofit/>
          </a:bodyPr>
          <a:lstStyle/>
          <a:p>
            <a:r>
              <a:rPr lang="en-US" sz="2600" b="1" dirty="0">
                <a:latin typeface="Roboto" pitchFamily="2" charset="0"/>
                <a:ea typeface="Roboto" pitchFamily="2" charset="0"/>
                <a:cs typeface="Varela Round" panose="00000500000000000000" pitchFamily="2" charset="-79"/>
              </a:rPr>
              <a:t>Selected Response</a:t>
            </a:r>
          </a:p>
          <a:p>
            <a:endParaRPr lang="en-US" sz="800" b="1" i="1" dirty="0"/>
          </a:p>
          <a:p>
            <a:r>
              <a:rPr lang="en-US" sz="2400" i="1" dirty="0">
                <a:solidFill>
                  <a:schemeClr val="tx1">
                    <a:lumMod val="65000"/>
                    <a:lumOff val="35000"/>
                  </a:schemeClr>
                </a:solidFill>
                <a:latin typeface="Roboto" pitchFamily="2" charset="0"/>
                <a:ea typeface="Roboto" pitchFamily="2" charset="0"/>
                <a:cs typeface="Varela Round" panose="00000500000000000000" pitchFamily="2" charset="-79"/>
              </a:rPr>
              <a:t>Think </a:t>
            </a:r>
            <a:r>
              <a:rPr lang="en-US" sz="2400" i="1" dirty="0" smtClean="0">
                <a:solidFill>
                  <a:schemeClr val="tx1">
                    <a:lumMod val="65000"/>
                    <a:lumOff val="35000"/>
                  </a:schemeClr>
                </a:solidFill>
                <a:latin typeface="Roboto" pitchFamily="2" charset="0"/>
                <a:ea typeface="Roboto" pitchFamily="2" charset="0"/>
                <a:cs typeface="Varela Round" panose="00000500000000000000" pitchFamily="2" charset="-79"/>
              </a:rPr>
              <a:t>“select </a:t>
            </a:r>
            <a:r>
              <a:rPr lang="en-US" sz="2400" i="1" dirty="0">
                <a:solidFill>
                  <a:schemeClr val="tx1">
                    <a:lumMod val="65000"/>
                    <a:lumOff val="35000"/>
                  </a:schemeClr>
                </a:solidFill>
                <a:latin typeface="Roboto" pitchFamily="2" charset="0"/>
                <a:ea typeface="Roboto" pitchFamily="2" charset="0"/>
                <a:cs typeface="Varela Round" panose="00000500000000000000" pitchFamily="2" charset="-79"/>
              </a:rPr>
              <a:t>the</a:t>
            </a:r>
            <a:r>
              <a:rPr lang="en-US" sz="2400" i="1" dirty="0" smtClean="0">
                <a:solidFill>
                  <a:schemeClr val="tx1">
                    <a:lumMod val="65000"/>
                    <a:lumOff val="35000"/>
                  </a:schemeClr>
                </a:solidFill>
                <a:latin typeface="Roboto" pitchFamily="2" charset="0"/>
                <a:ea typeface="Roboto" pitchFamily="2" charset="0"/>
                <a:cs typeface="Varela Round" panose="00000500000000000000" pitchFamily="2" charset="-79"/>
              </a:rPr>
              <a:t> correct </a:t>
            </a:r>
            <a:r>
              <a:rPr lang="en-US" sz="2400" i="1" dirty="0">
                <a:solidFill>
                  <a:schemeClr val="tx1">
                    <a:lumMod val="65000"/>
                    <a:lumOff val="35000"/>
                  </a:schemeClr>
                </a:solidFill>
                <a:latin typeface="Roboto" pitchFamily="2" charset="0"/>
                <a:ea typeface="Roboto" pitchFamily="2" charset="0"/>
                <a:cs typeface="Varela Round" panose="00000500000000000000" pitchFamily="2" charset="-79"/>
              </a:rPr>
              <a:t>answer”</a:t>
            </a:r>
          </a:p>
        </p:txBody>
      </p:sp>
    </p:spTree>
    <p:extLst>
      <p:ext uri="{BB962C8B-B14F-4D97-AF65-F5344CB8AC3E}">
        <p14:creationId xmlns:p14="http://schemas.microsoft.com/office/powerpoint/2010/main" val="1277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604980" y="1935480"/>
            <a:ext cx="3495964" cy="4160520"/>
          </a:xfrm>
        </p:spPr>
        <p:txBody>
          <a:bodyPr>
            <a:noAutofit/>
          </a:bodyPr>
          <a:lstStyle/>
          <a:p>
            <a:pPr marL="0" indent="0">
              <a:spcBef>
                <a:spcPts val="0"/>
              </a:spcBef>
              <a:spcAft>
                <a:spcPts val="1200"/>
              </a:spcAft>
              <a:buNone/>
            </a:pPr>
            <a:r>
              <a:rPr lang="en-US" sz="2400" dirty="0"/>
              <a:t>Developed by</a:t>
            </a:r>
            <a:r>
              <a:rPr lang="en-US" sz="2400" dirty="0" smtClean="0"/>
              <a:t> certified arts educators in each of </a:t>
            </a:r>
            <a:r>
              <a:rPr lang="en-US" sz="2400" dirty="0"/>
              <a:t>the</a:t>
            </a:r>
            <a:r>
              <a:rPr lang="en-US" sz="2400" dirty="0" smtClean="0"/>
              <a:t> four arts disciplines</a:t>
            </a:r>
          </a:p>
          <a:p>
            <a:pPr marL="0" indent="0">
              <a:spcBef>
                <a:spcPts val="0"/>
              </a:spcBef>
              <a:spcAft>
                <a:spcPts val="1200"/>
              </a:spcAft>
              <a:buNone/>
            </a:pPr>
            <a:r>
              <a:rPr lang="en-US" sz="2400" dirty="0" smtClean="0"/>
              <a:t>Based </a:t>
            </a:r>
            <a:r>
              <a:rPr lang="en-US" sz="2400" dirty="0"/>
              <a:t>on 2011 Michigan K-12 Arts Content Standards, Benchmarks and Grade Level Content Expectations</a:t>
            </a:r>
          </a:p>
        </p:txBody>
      </p:sp>
      <p:sp>
        <p:nvSpPr>
          <p:cNvPr id="4" name="Title 3"/>
          <p:cNvSpPr>
            <a:spLocks noGrp="1"/>
          </p:cNvSpPr>
          <p:nvPr>
            <p:ph type="title"/>
          </p:nvPr>
        </p:nvSpPr>
        <p:spPr>
          <a:xfrm>
            <a:off x="228600" y="18068"/>
            <a:ext cx="9063182" cy="1143000"/>
          </a:xfrm>
        </p:spPr>
        <p:txBody>
          <a:bodyPr>
            <a:normAutofit/>
          </a:bodyPr>
          <a:lstStyle/>
          <a:p>
            <a:r>
              <a:rPr lang="en-US" sz="3400" b="1" kern="0" dirty="0">
                <a:cs typeface="Chalkboard"/>
              </a:rPr>
              <a:t>Development of the MAEIA Assessments</a:t>
            </a:r>
          </a:p>
        </p:txBody>
      </p:sp>
      <p:sp>
        <p:nvSpPr>
          <p:cNvPr id="5" name="Rectangle 4"/>
          <p:cNvSpPr/>
          <p:nvPr/>
        </p:nvSpPr>
        <p:spPr>
          <a:xfrm>
            <a:off x="4774044" y="1935480"/>
            <a:ext cx="4060536" cy="3877985"/>
          </a:xfrm>
          <a:prstGeom prst="rect">
            <a:avLst/>
          </a:prstGeom>
        </p:spPr>
        <p:txBody>
          <a:bodyPr wrap="square">
            <a:spAutoFit/>
          </a:bodyPr>
          <a:lstStyle/>
          <a:p>
            <a:pPr>
              <a:spcAft>
                <a:spcPts val="1200"/>
              </a:spcAft>
            </a:pPr>
            <a:r>
              <a:rPr lang="en-US" sz="2400" dirty="0">
                <a:latin typeface="Varela Round" panose="00000500000000000000" pitchFamily="2" charset="-79"/>
                <a:cs typeface="Varela Round" panose="00000500000000000000" pitchFamily="2" charset="-79"/>
              </a:rPr>
              <a:t>Translated into performance standards:</a:t>
            </a:r>
          </a:p>
          <a:p>
            <a:pPr algn="ctr">
              <a:spcAft>
                <a:spcPts val="1200"/>
              </a:spcAft>
            </a:pPr>
            <a:r>
              <a:rPr lang="en-US" sz="2400" b="1" dirty="0">
                <a:solidFill>
                  <a:schemeClr val="accent2">
                    <a:lumMod val="75000"/>
                  </a:schemeClr>
                </a:solidFill>
                <a:latin typeface="Varela Round" panose="00000500000000000000" pitchFamily="2" charset="-79"/>
                <a:cs typeface="Varela Round" panose="00000500000000000000" pitchFamily="2" charset="-79"/>
              </a:rPr>
              <a:t>Create, Perform, Respond</a:t>
            </a:r>
            <a:r>
              <a:rPr lang="en-US" sz="2400" dirty="0">
                <a:latin typeface="Varela Round" panose="00000500000000000000" pitchFamily="2" charset="-79"/>
                <a:cs typeface="Varela Round" panose="00000500000000000000" pitchFamily="2" charset="-79"/>
              </a:rPr>
              <a:t> </a:t>
            </a:r>
          </a:p>
          <a:p>
            <a:pPr>
              <a:spcAft>
                <a:spcPts val="1200"/>
              </a:spcAft>
            </a:pPr>
            <a:r>
              <a:rPr lang="en-US" sz="2400" dirty="0">
                <a:latin typeface="Varela Round" panose="00000500000000000000" pitchFamily="2" charset="-79"/>
                <a:cs typeface="Varela Round" panose="00000500000000000000" pitchFamily="2" charset="-79"/>
              </a:rPr>
              <a:t>Aligned to NCCAS Framework </a:t>
            </a:r>
          </a:p>
          <a:p>
            <a:r>
              <a:rPr lang="en-US" sz="2400" dirty="0">
                <a:latin typeface="Varela Round" panose="00000500000000000000" pitchFamily="2" charset="-79"/>
                <a:cs typeface="Varela Round" panose="00000500000000000000" pitchFamily="2" charset="-79"/>
              </a:rPr>
              <a:t>Assessment methods appropriately reflect the demands of each discipline</a:t>
            </a:r>
          </a:p>
        </p:txBody>
      </p:sp>
      <p:sp>
        <p:nvSpPr>
          <p:cNvPr id="6" name="Rectangle 5"/>
          <p:cNvSpPr/>
          <p:nvPr/>
        </p:nvSpPr>
        <p:spPr>
          <a:xfrm>
            <a:off x="413324" y="2078181"/>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376380" y="3708217"/>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584697" y="2111369"/>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4603169" y="3509327"/>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4593933" y="4366866"/>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91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604980" y="1935480"/>
            <a:ext cx="3495964" cy="4160520"/>
          </a:xfrm>
        </p:spPr>
        <p:txBody>
          <a:bodyPr>
            <a:noAutofit/>
          </a:bodyPr>
          <a:lstStyle/>
          <a:p>
            <a:pPr marL="0" indent="0">
              <a:spcBef>
                <a:spcPts val="0"/>
              </a:spcBef>
              <a:spcAft>
                <a:spcPts val="1200"/>
              </a:spcAft>
              <a:buNone/>
            </a:pPr>
            <a:r>
              <a:rPr lang="en-US" sz="2400" dirty="0" smtClean="0"/>
              <a:t>Teams of arts educators selected by the MAC to create the items</a:t>
            </a:r>
          </a:p>
          <a:p>
            <a:pPr marL="0" indent="0">
              <a:spcBef>
                <a:spcPts val="0"/>
              </a:spcBef>
              <a:spcAft>
                <a:spcPts val="1200"/>
              </a:spcAft>
              <a:buNone/>
            </a:pPr>
            <a:r>
              <a:rPr lang="en-US" sz="2400" dirty="0" smtClean="0"/>
              <a:t>Teams met twice and after each meeting, the work was lightly edited and suggestions given to improve the items</a:t>
            </a:r>
            <a:endParaRPr lang="en-US" sz="2400" dirty="0"/>
          </a:p>
        </p:txBody>
      </p:sp>
      <p:sp>
        <p:nvSpPr>
          <p:cNvPr id="4" name="Title 3"/>
          <p:cNvSpPr>
            <a:spLocks noGrp="1"/>
          </p:cNvSpPr>
          <p:nvPr>
            <p:ph type="title"/>
          </p:nvPr>
        </p:nvSpPr>
        <p:spPr>
          <a:xfrm>
            <a:off x="228600" y="18068"/>
            <a:ext cx="9063182" cy="1143000"/>
          </a:xfrm>
        </p:spPr>
        <p:txBody>
          <a:bodyPr>
            <a:normAutofit/>
          </a:bodyPr>
          <a:lstStyle/>
          <a:p>
            <a:r>
              <a:rPr lang="en-US" sz="3400" b="1" kern="0" dirty="0">
                <a:cs typeface="Chalkboard"/>
              </a:rPr>
              <a:t>Development of the MAEIA Assessments</a:t>
            </a:r>
          </a:p>
        </p:txBody>
      </p:sp>
      <p:sp>
        <p:nvSpPr>
          <p:cNvPr id="5" name="Rectangle 4"/>
          <p:cNvSpPr/>
          <p:nvPr/>
        </p:nvSpPr>
        <p:spPr>
          <a:xfrm>
            <a:off x="4774044" y="1935480"/>
            <a:ext cx="4060536" cy="3559949"/>
          </a:xfrm>
          <a:prstGeom prst="rect">
            <a:avLst/>
          </a:prstGeom>
        </p:spPr>
        <p:txBody>
          <a:bodyPr wrap="square">
            <a:spAutoFit/>
          </a:bodyPr>
          <a:lstStyle/>
          <a:p>
            <a:pPr>
              <a:spcAft>
                <a:spcPts val="1200"/>
              </a:spcAft>
            </a:pPr>
            <a:r>
              <a:rPr lang="en-US" sz="2400" dirty="0" smtClean="0">
                <a:latin typeface="Varela Round" panose="00000500000000000000" pitchFamily="2" charset="-79"/>
                <a:cs typeface="Varela Round" panose="00000500000000000000" pitchFamily="2" charset="-79"/>
              </a:rPr>
              <a:t>Final draft items were first edited by the MAC project team</a:t>
            </a:r>
          </a:p>
          <a:p>
            <a:pPr>
              <a:spcBef>
                <a:spcPts val="800"/>
              </a:spcBef>
              <a:spcAft>
                <a:spcPts val="1200"/>
              </a:spcAft>
            </a:pPr>
            <a:r>
              <a:rPr lang="en-US" sz="2400" dirty="0" smtClean="0">
                <a:latin typeface="Varela Round" panose="00000500000000000000" pitchFamily="2" charset="-79"/>
                <a:cs typeface="Varela Round" panose="00000500000000000000" pitchFamily="2" charset="-79"/>
              </a:rPr>
              <a:t>Then items were reviewed by DRC Assessment staff</a:t>
            </a:r>
          </a:p>
          <a:p>
            <a:pPr>
              <a:spcAft>
                <a:spcPts val="1200"/>
              </a:spcAft>
            </a:pPr>
            <a:r>
              <a:rPr lang="en-US" sz="2400" dirty="0" smtClean="0">
                <a:latin typeface="Varela Round" panose="00000500000000000000" pitchFamily="2" charset="-79"/>
                <a:cs typeface="Varela Round" panose="00000500000000000000" pitchFamily="2" charset="-79"/>
              </a:rPr>
              <a:t>Items were finalized by the MAC and prepared for field testing </a:t>
            </a:r>
            <a:endParaRPr lang="en-US" sz="2400" dirty="0">
              <a:latin typeface="Varela Round" panose="00000500000000000000" pitchFamily="2" charset="-79"/>
              <a:cs typeface="Varela Round" panose="00000500000000000000" pitchFamily="2" charset="-79"/>
            </a:endParaRPr>
          </a:p>
        </p:txBody>
      </p:sp>
      <p:sp>
        <p:nvSpPr>
          <p:cNvPr id="6" name="Rectangle 5"/>
          <p:cNvSpPr/>
          <p:nvPr/>
        </p:nvSpPr>
        <p:spPr>
          <a:xfrm>
            <a:off x="413324" y="2078181"/>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376380" y="3708217"/>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584697" y="2111369"/>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4603169" y="3509327"/>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4593933" y="4366866"/>
            <a:ext cx="166255" cy="166255"/>
          </a:xfrm>
          <a:prstGeom prst="rect">
            <a:avLst/>
          </a:prstGeom>
          <a:solidFill>
            <a:schemeClr val="accent2">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91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14</a:t>
            </a:fld>
            <a:endParaRPr lang="en-US" dirty="0"/>
          </a:p>
        </p:txBody>
      </p:sp>
      <p:sp>
        <p:nvSpPr>
          <p:cNvPr id="5" name="Content Placeholder 4"/>
          <p:cNvSpPr>
            <a:spLocks noGrp="1"/>
          </p:cNvSpPr>
          <p:nvPr>
            <p:ph idx="1"/>
          </p:nvPr>
        </p:nvSpPr>
        <p:spPr>
          <a:xfrm>
            <a:off x="447098" y="2431821"/>
            <a:ext cx="3819236" cy="3772593"/>
          </a:xfrm>
        </p:spPr>
        <p:txBody>
          <a:bodyPr>
            <a:noAutofit/>
          </a:bodyPr>
          <a:lstStyle/>
          <a:p>
            <a:pPr marL="0" indent="0">
              <a:buNone/>
            </a:pPr>
            <a:r>
              <a:rPr lang="en-US" sz="2200" dirty="0">
                <a:cs typeface="Arial Unicode MS"/>
              </a:rPr>
              <a:t>I appreciate that these assessments were written by people like me. We all teach to the same standards, so there were so many in the catalogue that aligned to what I teach already. I learned a few new ways of teaching certain concepts. I would use the same ones again.</a:t>
            </a:r>
            <a:endParaRPr lang="en-US" sz="2200" i="1" dirty="0">
              <a:cs typeface="Arial Unicode MS"/>
            </a:endParaRPr>
          </a:p>
        </p:txBody>
      </p:sp>
      <p:sp>
        <p:nvSpPr>
          <p:cNvPr id="3" name="Title 2"/>
          <p:cNvSpPr>
            <a:spLocks noGrp="1"/>
          </p:cNvSpPr>
          <p:nvPr>
            <p:ph type="title"/>
          </p:nvPr>
        </p:nvSpPr>
        <p:spPr>
          <a:xfrm>
            <a:off x="315479" y="87538"/>
            <a:ext cx="8229600" cy="1143000"/>
          </a:xfrm>
        </p:spPr>
        <p:txBody>
          <a:bodyPr>
            <a:normAutofit fontScale="90000"/>
          </a:bodyPr>
          <a:lstStyle/>
          <a:p>
            <a:r>
              <a:rPr lang="en-US" dirty="0"/>
              <a:t/>
            </a:r>
            <a:br>
              <a:rPr lang="en-US" dirty="0"/>
            </a:br>
            <a:r>
              <a:rPr lang="en-US" sz="3800" b="1" kern="0" dirty="0">
                <a:solidFill>
                  <a:schemeClr val="accent4">
                    <a:lumMod val="50000"/>
                  </a:schemeClr>
                </a:solidFill>
                <a:cs typeface="Chalkboard"/>
              </a:rPr>
              <a:t>MAEIA Assessments</a:t>
            </a:r>
          </a:p>
        </p:txBody>
      </p:sp>
      <p:sp>
        <p:nvSpPr>
          <p:cNvPr id="10" name="TextBox 9"/>
          <p:cNvSpPr txBox="1"/>
          <p:nvPr/>
        </p:nvSpPr>
        <p:spPr>
          <a:xfrm>
            <a:off x="4645025" y="5262164"/>
            <a:ext cx="4041775" cy="954107"/>
          </a:xfrm>
          <a:prstGeom prst="rect">
            <a:avLst/>
          </a:prstGeom>
          <a:noFill/>
          <a:ln>
            <a:noFill/>
          </a:ln>
        </p:spPr>
        <p:txBody>
          <a:bodyPr wrap="square" rtlCol="0">
            <a:spAutoFit/>
          </a:bodyPr>
          <a:lstStyle/>
          <a:p>
            <a:pPr algn="r"/>
            <a:r>
              <a:rPr lang="en-US" sz="1400" b="1" i="1" dirty="0">
                <a:latin typeface="Varela Round" panose="02000000000000000000" pitchFamily="2" charset="0"/>
              </a:rPr>
              <a:t>Karen </a:t>
            </a:r>
            <a:r>
              <a:rPr lang="en-US" sz="1400" b="1" i="1" dirty="0" err="1">
                <a:latin typeface="Varela Round" panose="02000000000000000000" pitchFamily="2" charset="0"/>
              </a:rPr>
              <a:t>Knaebel</a:t>
            </a:r>
            <a:endParaRPr lang="en-US" sz="1400" b="1" i="1" dirty="0">
              <a:latin typeface="Varela Round" panose="02000000000000000000" pitchFamily="2" charset="0"/>
            </a:endParaRPr>
          </a:p>
          <a:p>
            <a:pPr algn="r"/>
            <a:r>
              <a:rPr lang="en-US" sz="1400" i="1" dirty="0">
                <a:solidFill>
                  <a:schemeClr val="tx1">
                    <a:lumMod val="50000"/>
                    <a:lumOff val="50000"/>
                  </a:schemeClr>
                </a:solidFill>
                <a:latin typeface="Varela Round" panose="02000000000000000000" pitchFamily="2" charset="0"/>
              </a:rPr>
              <a:t>Dance Teacher</a:t>
            </a:r>
          </a:p>
          <a:p>
            <a:pPr algn="r"/>
            <a:r>
              <a:rPr lang="en-US" sz="1400" i="1" dirty="0">
                <a:solidFill>
                  <a:schemeClr val="tx1">
                    <a:lumMod val="50000"/>
                    <a:lumOff val="50000"/>
                  </a:schemeClr>
                </a:solidFill>
                <a:latin typeface="Varela Round" panose="02000000000000000000" pitchFamily="2" charset="0"/>
              </a:rPr>
              <a:t>Everett High School</a:t>
            </a:r>
          </a:p>
          <a:p>
            <a:pPr algn="r"/>
            <a:r>
              <a:rPr lang="en-US" sz="1400" i="1" dirty="0">
                <a:solidFill>
                  <a:schemeClr val="tx1">
                    <a:lumMod val="50000"/>
                    <a:lumOff val="50000"/>
                  </a:schemeClr>
                </a:solidFill>
                <a:latin typeface="Varela Round" panose="02000000000000000000" pitchFamily="2" charset="0"/>
              </a:rPr>
              <a:t>Lansing, MI</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58" t="6589" r="5274" b="10734"/>
          <a:stretch/>
        </p:blipFill>
        <p:spPr>
          <a:xfrm>
            <a:off x="4798291" y="1930344"/>
            <a:ext cx="3888509" cy="3223491"/>
          </a:xfrm>
          <a:prstGeom prst="rect">
            <a:avLst/>
          </a:prstGeom>
        </p:spPr>
      </p:pic>
      <p:sp>
        <p:nvSpPr>
          <p:cNvPr id="6" name="TextBox 5"/>
          <p:cNvSpPr txBox="1"/>
          <p:nvPr/>
        </p:nvSpPr>
        <p:spPr>
          <a:xfrm>
            <a:off x="189345" y="965896"/>
            <a:ext cx="1403927" cy="3170099"/>
          </a:xfrm>
          <a:prstGeom prst="rect">
            <a:avLst/>
          </a:prstGeom>
          <a:noFill/>
          <a:ln>
            <a:noFill/>
          </a:ln>
        </p:spPr>
        <p:txBody>
          <a:bodyPr wrap="square" rtlCol="0">
            <a:spAutoFit/>
          </a:bodyPr>
          <a:lstStyle/>
          <a:p>
            <a:r>
              <a:rPr lang="en-US" sz="20000" b="1" dirty="0">
                <a:solidFill>
                  <a:schemeClr val="accent4">
                    <a:lumMod val="60000"/>
                    <a:lumOff val="40000"/>
                  </a:schemeClr>
                </a:solidFill>
                <a:ea typeface="Roboto" pitchFamily="2" charset="0"/>
              </a:rPr>
              <a:t>“</a:t>
            </a:r>
          </a:p>
        </p:txBody>
      </p:sp>
      <p:sp>
        <p:nvSpPr>
          <p:cNvPr id="11" name="TextBox 10"/>
          <p:cNvSpPr txBox="1"/>
          <p:nvPr/>
        </p:nvSpPr>
        <p:spPr>
          <a:xfrm rot="10800000">
            <a:off x="3728316" y="3899389"/>
            <a:ext cx="1403927" cy="3170099"/>
          </a:xfrm>
          <a:prstGeom prst="rect">
            <a:avLst/>
          </a:prstGeom>
          <a:noFill/>
          <a:ln>
            <a:noFill/>
          </a:ln>
        </p:spPr>
        <p:txBody>
          <a:bodyPr wrap="square" rtlCol="0">
            <a:spAutoFit/>
          </a:bodyPr>
          <a:lstStyle/>
          <a:p>
            <a:r>
              <a:rPr lang="en-US" sz="20000" b="1" dirty="0">
                <a:solidFill>
                  <a:schemeClr val="accent4">
                    <a:lumMod val="60000"/>
                    <a:lumOff val="40000"/>
                  </a:schemeClr>
                </a:solidFill>
                <a:ea typeface="Roboto" pitchFamily="2" charset="0"/>
              </a:rPr>
              <a:t>“</a:t>
            </a:r>
          </a:p>
        </p:txBody>
      </p:sp>
      <p:cxnSp>
        <p:nvCxnSpPr>
          <p:cNvPr id="8" name="Straight Connector 7"/>
          <p:cNvCxnSpPr/>
          <p:nvPr/>
        </p:nvCxnSpPr>
        <p:spPr>
          <a:xfrm>
            <a:off x="4798291" y="1911925"/>
            <a:ext cx="388850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98291" y="5167687"/>
            <a:ext cx="388850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50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71783"/>
            <a:ext cx="9144000" cy="120996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228600" y="42009"/>
            <a:ext cx="8229600" cy="1143000"/>
          </a:xfrm>
        </p:spPr>
        <p:txBody>
          <a:bodyPr>
            <a:normAutofit/>
          </a:bodyPr>
          <a:lstStyle/>
          <a:p>
            <a:r>
              <a:rPr lang="en-US" sz="3400" b="1" kern="0" dirty="0">
                <a:solidFill>
                  <a:schemeClr val="accent4">
                    <a:lumMod val="50000"/>
                  </a:schemeClr>
                </a:solidFill>
                <a:cs typeface="Chalkboard"/>
              </a:rPr>
              <a:t>Field Testing the MAEIA Assessments</a:t>
            </a:r>
          </a:p>
        </p:txBody>
      </p:sp>
      <p:sp>
        <p:nvSpPr>
          <p:cNvPr id="13" name="TextBox 12"/>
          <p:cNvSpPr txBox="1"/>
          <p:nvPr/>
        </p:nvSpPr>
        <p:spPr>
          <a:xfrm>
            <a:off x="609600" y="1799190"/>
            <a:ext cx="7848600" cy="93871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schemeClr val="accent4">
                    <a:lumMod val="75000"/>
                  </a:schemeClr>
                </a:solidFill>
                <a:effectLst/>
                <a:uLnTx/>
                <a:uFillTx/>
                <a:latin typeface="Varela Round" panose="02000000000000000000" pitchFamily="2" charset="0"/>
                <a:cs typeface="Arial Unicode MS"/>
              </a:rPr>
              <a:t>Any assessment with stakes for teachers and/or students should be piloted or field tested before it is used to make important decisions.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mj-lt"/>
              <a:cs typeface="Arial Unicode M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Varela Round" panose="02000000000000000000" pitchFamily="2" charset="0"/>
                <a:cs typeface="Arial Unicode MS"/>
              </a:rPr>
              <a:t>AERA/APA/NCME Standards for Educational and Psychological Testing</a:t>
            </a:r>
          </a:p>
        </p:txBody>
      </p:sp>
      <p:sp>
        <p:nvSpPr>
          <p:cNvPr id="14" name="Content Placeholder 1"/>
          <p:cNvSpPr>
            <a:spLocks noGrp="1"/>
          </p:cNvSpPr>
          <p:nvPr>
            <p:ph idx="1"/>
          </p:nvPr>
        </p:nvSpPr>
        <p:spPr>
          <a:xfrm>
            <a:off x="767773" y="3009153"/>
            <a:ext cx="7919027" cy="3442772"/>
          </a:xfrm>
        </p:spPr>
        <p:txBody>
          <a:bodyPr>
            <a:normAutofit/>
          </a:bodyPr>
          <a:lstStyle/>
          <a:p>
            <a:pPr marL="0" indent="0" algn="r">
              <a:spcBef>
                <a:spcPts val="0"/>
              </a:spcBef>
              <a:buNone/>
            </a:pPr>
            <a:endParaRPr lang="en-US" sz="1600" i="1" dirty="0">
              <a:latin typeface="Varela Round" panose="00000500000000000000" pitchFamily="2" charset="-79"/>
              <a:cs typeface="Varela Round" panose="00000500000000000000" pitchFamily="2" charset="-79"/>
            </a:endParaRPr>
          </a:p>
          <a:p>
            <a:pPr>
              <a:spcBef>
                <a:spcPts val="0"/>
              </a:spcBef>
            </a:pPr>
            <a:r>
              <a:rPr lang="en-US" sz="2400" dirty="0">
                <a:latin typeface="Varela Round" panose="00000500000000000000" pitchFamily="2" charset="-79"/>
                <a:cs typeface="Varela Round" panose="00000500000000000000" pitchFamily="2" charset="-79"/>
              </a:rPr>
              <a:t>All high-quality assessments are field tested </a:t>
            </a:r>
          </a:p>
          <a:p>
            <a:pPr>
              <a:spcBef>
                <a:spcPts val="0"/>
              </a:spcBef>
              <a:buNone/>
            </a:pPr>
            <a:r>
              <a:rPr lang="en-US" sz="2400" dirty="0">
                <a:latin typeface="Varela Round" panose="00000500000000000000" pitchFamily="2" charset="-79"/>
                <a:cs typeface="Varela Round" panose="00000500000000000000" pitchFamily="2" charset="-79"/>
              </a:rPr>
              <a:t>	before they are </a:t>
            </a:r>
            <a:r>
              <a:rPr lang="en-US" sz="2400" dirty="0" smtClean="0">
                <a:latin typeface="Varela Round" panose="00000500000000000000" pitchFamily="2" charset="-79"/>
                <a:cs typeface="Varela Round" panose="00000500000000000000" pitchFamily="2" charset="-79"/>
              </a:rPr>
              <a:t>used to make important decisions.</a:t>
            </a:r>
            <a:endParaRPr lang="en-US" sz="2400" dirty="0">
              <a:latin typeface="Varela Round" panose="00000500000000000000" pitchFamily="2" charset="-79"/>
              <a:cs typeface="Varela Round" panose="00000500000000000000" pitchFamily="2" charset="-79"/>
            </a:endParaRPr>
          </a:p>
          <a:p>
            <a:pPr>
              <a:spcBef>
                <a:spcPts val="0"/>
              </a:spcBef>
              <a:buNone/>
            </a:pPr>
            <a:endParaRPr lang="en-US" sz="800" dirty="0">
              <a:latin typeface="Varela Round" panose="00000500000000000000" pitchFamily="2" charset="-79"/>
              <a:cs typeface="Varela Round" panose="00000500000000000000" pitchFamily="2" charset="-79"/>
            </a:endParaRPr>
          </a:p>
          <a:p>
            <a:pPr>
              <a:spcBef>
                <a:spcPts val="0"/>
              </a:spcBef>
            </a:pPr>
            <a:r>
              <a:rPr lang="en-US" sz="2400" dirty="0">
                <a:latin typeface="Varela Round" panose="00000500000000000000" pitchFamily="2" charset="-79"/>
                <a:cs typeface="Varela Round" panose="00000500000000000000" pitchFamily="2" charset="-79"/>
              </a:rPr>
              <a:t>Issues </a:t>
            </a:r>
            <a:r>
              <a:rPr lang="en-US" sz="2400" dirty="0"/>
              <a:t>explored</a:t>
            </a:r>
            <a:r>
              <a:rPr lang="en-US" sz="2400" dirty="0">
                <a:latin typeface="Varela Round" panose="00000500000000000000" pitchFamily="2" charset="-79"/>
                <a:cs typeface="Varela Round" panose="00000500000000000000" pitchFamily="2" charset="-79"/>
              </a:rPr>
              <a:t> in field testing include:</a:t>
            </a:r>
          </a:p>
          <a:p>
            <a:pPr marL="0" indent="0">
              <a:spcBef>
                <a:spcPts val="0"/>
              </a:spcBef>
              <a:buNone/>
            </a:pPr>
            <a:endParaRPr lang="en-US" sz="800" dirty="0">
              <a:latin typeface="Varela Round" panose="00000500000000000000" pitchFamily="2" charset="-79"/>
              <a:cs typeface="Varela Round" panose="00000500000000000000" pitchFamily="2" charset="-79"/>
            </a:endParaRPr>
          </a:p>
          <a:p>
            <a:pPr marL="504825" lvl="1" indent="-246063">
              <a:spcBef>
                <a:spcPts val="0"/>
              </a:spcBef>
              <a:buClr>
                <a:srgbClr val="FFC000"/>
              </a:buClr>
            </a:pPr>
            <a:r>
              <a:rPr lang="en-US" sz="2200" dirty="0">
                <a:latin typeface="Varela Round" panose="00000500000000000000" pitchFamily="2" charset="-79"/>
                <a:cs typeface="Varela Round" panose="00000500000000000000" pitchFamily="2" charset="-79"/>
              </a:rPr>
              <a:t>Are items written so that teachers and students understand them? </a:t>
            </a:r>
          </a:p>
          <a:p>
            <a:pPr marL="504825" lvl="1" indent="-246063">
              <a:spcBef>
                <a:spcPts val="0"/>
              </a:spcBef>
              <a:buClr>
                <a:srgbClr val="FFC000"/>
              </a:buClr>
            </a:pPr>
            <a:r>
              <a:rPr lang="en-US" sz="2200" dirty="0">
                <a:latin typeface="Varela Round" panose="00000500000000000000" pitchFamily="2" charset="-79"/>
                <a:cs typeface="Varela Round" panose="00000500000000000000" pitchFamily="2" charset="-79"/>
              </a:rPr>
              <a:t>Do the items assess what they are intended to assess?</a:t>
            </a:r>
          </a:p>
          <a:p>
            <a:pPr marL="504825" lvl="1" indent="-246063">
              <a:spcBef>
                <a:spcPts val="0"/>
              </a:spcBef>
              <a:buClr>
                <a:srgbClr val="FFC000"/>
              </a:buClr>
            </a:pPr>
            <a:r>
              <a:rPr lang="en-US" sz="2200" dirty="0" smtClean="0">
                <a:latin typeface="Varela Round" panose="00000500000000000000" pitchFamily="2" charset="-79"/>
                <a:cs typeface="Varela Round" panose="00000500000000000000" pitchFamily="2" charset="-79"/>
              </a:rPr>
              <a:t>Does the item result in </a:t>
            </a:r>
            <a:r>
              <a:rPr lang="en-US" sz="2200" dirty="0">
                <a:latin typeface="Varela Round" panose="00000500000000000000" pitchFamily="2" charset="-79"/>
                <a:cs typeface="Varela Round" panose="00000500000000000000" pitchFamily="2" charset="-79"/>
              </a:rPr>
              <a:t>assessable student work?</a:t>
            </a:r>
          </a:p>
          <a:p>
            <a:pPr marL="504825" lvl="1" indent="-246063">
              <a:spcBef>
                <a:spcPts val="0"/>
              </a:spcBef>
              <a:buClr>
                <a:srgbClr val="FFC000"/>
              </a:buClr>
            </a:pPr>
            <a:r>
              <a:rPr lang="en-US" sz="2200" dirty="0">
                <a:latin typeface="Varela Round" panose="00000500000000000000" pitchFamily="2" charset="-79"/>
                <a:cs typeface="Varela Round" panose="00000500000000000000" pitchFamily="2" charset="-79"/>
              </a:rPr>
              <a:t>Can the scoring rubrics be revised or strengthened?</a:t>
            </a:r>
          </a:p>
        </p:txBody>
      </p:sp>
    </p:spTree>
    <p:extLst>
      <p:ext uri="{BB962C8B-B14F-4D97-AF65-F5344CB8AC3E}">
        <p14:creationId xmlns:p14="http://schemas.microsoft.com/office/powerpoint/2010/main" val="21301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367145" y="1616364"/>
            <a:ext cx="8093364" cy="3380509"/>
          </a:xfrm>
          <a:prstGeom prst="wedgeRoundRectCallou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b="0" i="0" u="none" strike="noStrike" kern="0" cap="none" spc="0" normalizeH="0" baseline="0" noProof="0" dirty="0">
              <a:ln>
                <a:noFill/>
              </a:ln>
              <a:solidFill>
                <a:sysClr val="windowText" lastClr="000000"/>
              </a:solidFill>
              <a:effectLst/>
              <a:uLnTx/>
              <a:uFillTx/>
            </a:endParaRPr>
          </a:p>
        </p:txBody>
      </p:sp>
      <p:sp>
        <p:nvSpPr>
          <p:cNvPr id="6" name="Content Placeholder 5"/>
          <p:cNvSpPr txBox="1">
            <a:spLocks noGrp="1"/>
          </p:cNvSpPr>
          <p:nvPr>
            <p:ph idx="1"/>
          </p:nvPr>
        </p:nvSpPr>
        <p:spPr>
          <a:xfrm>
            <a:off x="816337" y="1873533"/>
            <a:ext cx="7402946" cy="2866169"/>
          </a:xfrm>
          <a:prstGeom prst="rect">
            <a:avLst/>
          </a:prstGeom>
          <a:noFill/>
          <a:ln>
            <a:noFill/>
          </a:ln>
        </p:spPr>
        <p:txBody>
          <a:bodyPr wrap="square" rtlCol="0">
            <a:spAutoFit/>
          </a:bodyPr>
          <a:lstStyle/>
          <a:p>
            <a:pPr marL="0" indent="0">
              <a:lnSpc>
                <a:spcPct val="150000"/>
              </a:lnSpc>
              <a:buNone/>
            </a:pPr>
            <a:r>
              <a:rPr lang="en-US" sz="2200" dirty="0"/>
              <a:t>“</a:t>
            </a:r>
            <a:r>
              <a:rPr lang="en-US" sz="1800" b="1" dirty="0">
                <a:solidFill>
                  <a:schemeClr val="accent6">
                    <a:lumMod val="75000"/>
                  </a:schemeClr>
                </a:solidFill>
              </a:rPr>
              <a:t>ONE OF THE MAEIA ASSESSMENT ITEMS I FIELD-TESTED</a:t>
            </a:r>
            <a:r>
              <a:rPr lang="en-US" sz="2000" dirty="0">
                <a:solidFill>
                  <a:schemeClr val="accent5">
                    <a:lumMod val="75000"/>
                  </a:schemeClr>
                </a:solidFill>
              </a:rPr>
              <a:t> </a:t>
            </a:r>
            <a:r>
              <a:rPr lang="en-US" sz="2000" dirty="0"/>
              <a:t>was the design of a pop can label using the design styles </a:t>
            </a:r>
            <a:r>
              <a:rPr lang="en-US" sz="2000" dirty="0" smtClean="0"/>
              <a:t>of </a:t>
            </a:r>
            <a:r>
              <a:rPr lang="en-US" sz="2000" dirty="0"/>
              <a:t>20th century popular artists. They liked it because they could all relate to pop cans. I printed off what the students designed so they could actually apply it on their pop cans to show their peers.</a:t>
            </a:r>
          </a:p>
        </p:txBody>
      </p:sp>
      <p:sp>
        <p:nvSpPr>
          <p:cNvPr id="3" name="Title 2"/>
          <p:cNvSpPr>
            <a:spLocks noGrp="1"/>
          </p:cNvSpPr>
          <p:nvPr>
            <p:ph type="title"/>
          </p:nvPr>
        </p:nvSpPr>
        <p:spPr>
          <a:xfrm>
            <a:off x="367145" y="0"/>
            <a:ext cx="8229600" cy="1143000"/>
          </a:xfrm>
        </p:spPr>
        <p:txBody>
          <a:bodyPr>
            <a:normAutofit/>
          </a:bodyPr>
          <a:lstStyle/>
          <a:p>
            <a:r>
              <a:rPr lang="en-US" sz="3400" b="1" kern="0" dirty="0">
                <a:solidFill>
                  <a:schemeClr val="accent4">
                    <a:lumMod val="50000"/>
                  </a:schemeClr>
                </a:solidFill>
                <a:cs typeface="Chalkboard"/>
              </a:rPr>
              <a:t>Field Testing the MAEIA Assessments</a:t>
            </a:r>
          </a:p>
        </p:txBody>
      </p:sp>
      <p:pic>
        <p:nvPicPr>
          <p:cNvPr id="7" name="Picture 6"/>
          <p:cNvPicPr/>
          <p:nvPr/>
        </p:nvPicPr>
        <p:blipFill rotWithShape="1">
          <a:blip r:embed="rId3" cstate="email">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841" t="15922" r="32064" b="30633"/>
          <a:stretch/>
        </p:blipFill>
        <p:spPr>
          <a:xfrm>
            <a:off x="5049981" y="4564671"/>
            <a:ext cx="2048468" cy="1675138"/>
          </a:xfrm>
          <a:prstGeom prst="rect">
            <a:avLst/>
          </a:prstGeom>
          <a:ln w="25400">
            <a:noFill/>
          </a:ln>
        </p:spPr>
      </p:pic>
      <p:sp>
        <p:nvSpPr>
          <p:cNvPr id="8" name="TextBox 7"/>
          <p:cNvSpPr txBox="1"/>
          <p:nvPr/>
        </p:nvSpPr>
        <p:spPr>
          <a:xfrm>
            <a:off x="7137243" y="5334551"/>
            <a:ext cx="2164080"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sysClr val="windowText" lastClr="000000"/>
                </a:solidFill>
                <a:effectLst/>
                <a:uLnTx/>
                <a:uFillTx/>
                <a:latin typeface="Varela Round" panose="00000500000000000000" pitchFamily="2" charset="-79"/>
                <a:cs typeface="Varela Round" panose="00000500000000000000" pitchFamily="2" charset="-79"/>
              </a:rPr>
              <a:t>Danielle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sysClr val="windowText" lastClr="000000"/>
                </a:solidFill>
                <a:effectLst/>
                <a:uLnTx/>
                <a:uFillTx/>
                <a:latin typeface="Varela Round" panose="00000500000000000000" pitchFamily="2" charset="-79"/>
                <a:cs typeface="Varela Round" panose="00000500000000000000" pitchFamily="2" charset="-79"/>
              </a:rPr>
              <a:t>Benson-Fennell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arela Round" panose="00000500000000000000" pitchFamily="2" charset="-79"/>
                <a:cs typeface="Varela Round" panose="00000500000000000000" pitchFamily="2" charset="-79"/>
              </a:rPr>
              <a:t>Mona Shores H.S. Norton Shores, MI</a:t>
            </a:r>
          </a:p>
        </p:txBody>
      </p:sp>
    </p:spTree>
    <p:extLst>
      <p:ext uri="{BB962C8B-B14F-4D97-AF65-F5344CB8AC3E}">
        <p14:creationId xmlns:p14="http://schemas.microsoft.com/office/powerpoint/2010/main" val="123736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35564"/>
            <a:ext cx="9144000" cy="2262909"/>
          </a:xfrm>
          <a:prstGeom prst="rect">
            <a:avLst/>
          </a:prstGeom>
          <a:solidFill>
            <a:schemeClr val="accent3">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914400" y="2004291"/>
            <a:ext cx="7204364" cy="3897745"/>
          </a:xfrm>
          <a:prstGeom prst="rect">
            <a:avLst/>
          </a:prstGeom>
          <a:solidFill>
            <a:schemeClr val="accent2">
              <a:lumMod val="50000"/>
            </a:schemeClr>
          </a:solidFill>
          <a:ln w="76200">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1454727" y="2332644"/>
            <a:ext cx="6377709" cy="3352022"/>
          </a:xfrm>
        </p:spPr>
        <p:txBody>
          <a:bodyPr>
            <a:normAutofit/>
          </a:bodyPr>
          <a:lstStyle/>
          <a:p>
            <a:pPr marL="0" indent="0">
              <a:lnSpc>
                <a:spcPct val="150000"/>
              </a:lnSpc>
              <a:buNone/>
            </a:pPr>
            <a:r>
              <a:rPr lang="en-US" dirty="0">
                <a:solidFill>
                  <a:schemeClr val="accent2">
                    <a:lumMod val="20000"/>
                    <a:lumOff val="80000"/>
                  </a:schemeClr>
                </a:solidFill>
              </a:rPr>
              <a:t>MAEIA assessments provide teachers with ready-made opportunities to assess student learning in an organic, project-based</a:t>
            </a:r>
            <a:r>
              <a:rPr lang="en-US" dirty="0" smtClean="0">
                <a:solidFill>
                  <a:schemeClr val="accent2">
                    <a:lumMod val="20000"/>
                    <a:lumOff val="80000"/>
                  </a:schemeClr>
                </a:solidFill>
              </a:rPr>
              <a:t> way, </a:t>
            </a:r>
            <a:r>
              <a:rPr lang="en-US" dirty="0">
                <a:solidFill>
                  <a:schemeClr val="accent2">
                    <a:lumMod val="20000"/>
                    <a:lumOff val="80000"/>
                  </a:schemeClr>
                </a:solidFill>
              </a:rPr>
              <a:t>which represents what actually happens in your class. </a:t>
            </a:r>
          </a:p>
        </p:txBody>
      </p:sp>
      <p:sp>
        <p:nvSpPr>
          <p:cNvPr id="4" name="Title 3"/>
          <p:cNvSpPr>
            <a:spLocks noGrp="1"/>
          </p:cNvSpPr>
          <p:nvPr>
            <p:ph type="title"/>
          </p:nvPr>
        </p:nvSpPr>
        <p:spPr>
          <a:xfrm>
            <a:off x="357909" y="0"/>
            <a:ext cx="8229600" cy="1143000"/>
          </a:xfrm>
        </p:spPr>
        <p:txBody>
          <a:bodyPr>
            <a:normAutofit/>
          </a:bodyPr>
          <a:lstStyle/>
          <a:p>
            <a:r>
              <a:rPr lang="en-US" sz="3000" b="1" kern="0" dirty="0">
                <a:solidFill>
                  <a:schemeClr val="accent4">
                    <a:lumMod val="50000"/>
                  </a:schemeClr>
                </a:solidFill>
                <a:cs typeface="Chalkboard"/>
              </a:rPr>
              <a:t>How can teachers use MAEIA Assessments?</a:t>
            </a:r>
          </a:p>
        </p:txBody>
      </p:sp>
    </p:spTree>
    <p:extLst>
      <p:ext uri="{BB962C8B-B14F-4D97-AF65-F5344CB8AC3E}">
        <p14:creationId xmlns:p14="http://schemas.microsoft.com/office/powerpoint/2010/main" val="211941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985817"/>
            <a:ext cx="9144000" cy="4100946"/>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339437" y="75795"/>
            <a:ext cx="9275618" cy="1143000"/>
          </a:xfrm>
        </p:spPr>
        <p:txBody>
          <a:bodyPr>
            <a:normAutofit/>
          </a:bodyPr>
          <a:lstStyle/>
          <a:p>
            <a:r>
              <a:rPr lang="en-US" sz="3000" b="1" kern="0" dirty="0">
                <a:solidFill>
                  <a:schemeClr val="accent4">
                    <a:lumMod val="50000"/>
                  </a:schemeClr>
                </a:solidFill>
                <a:cs typeface="Chalkboard"/>
              </a:rPr>
              <a:t>How can teachers use MAEIA Assessments?</a:t>
            </a:r>
          </a:p>
        </p:txBody>
      </p:sp>
      <p:sp>
        <p:nvSpPr>
          <p:cNvPr id="9" name="TextBox 8"/>
          <p:cNvSpPr txBox="1"/>
          <p:nvPr/>
        </p:nvSpPr>
        <p:spPr>
          <a:xfrm>
            <a:off x="457200" y="2452055"/>
            <a:ext cx="2710873" cy="2554545"/>
          </a:xfrm>
          <a:prstGeom prst="rect">
            <a:avLst/>
          </a:prstGeom>
          <a:no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1">
                    <a:lumMod val="75000"/>
                  </a:schemeClr>
                </a:solidFill>
                <a:effectLst/>
                <a:uLnTx/>
                <a:uFillTx/>
                <a:latin typeface="Roboto" pitchFamily="2" charset="0"/>
                <a:ea typeface="Roboto" pitchFamily="2" charset="0"/>
                <a:cs typeface="Varela Round" panose="00000500000000000000" pitchFamily="2" charset="-79"/>
              </a:rPr>
              <a:t>MAEIA assessments can be used in several ways:</a:t>
            </a:r>
          </a:p>
        </p:txBody>
      </p:sp>
      <p:sp>
        <p:nvSpPr>
          <p:cNvPr id="5" name="Rectangle 4"/>
          <p:cNvSpPr/>
          <p:nvPr/>
        </p:nvSpPr>
        <p:spPr>
          <a:xfrm>
            <a:off x="4327236" y="2321300"/>
            <a:ext cx="4572000" cy="3396008"/>
          </a:xfrm>
          <a:prstGeom prst="rect">
            <a:avLst/>
          </a:prstGeom>
        </p:spPr>
        <p:txBody>
          <a:bodyPr>
            <a:noAutofit/>
          </a:bodyPr>
          <a:lstStyle/>
          <a:p>
            <a:r>
              <a:rPr lang="en-US" sz="2200" dirty="0">
                <a:latin typeface="Varela Round" panose="02000000000000000000" pitchFamily="2" charset="0"/>
              </a:rPr>
              <a:t>to inform current instruction</a:t>
            </a:r>
          </a:p>
          <a:p>
            <a:endParaRPr lang="en-US" sz="2200" dirty="0">
              <a:latin typeface="Varela Round" panose="02000000000000000000" pitchFamily="2" charset="0"/>
            </a:endParaRPr>
          </a:p>
          <a:p>
            <a:r>
              <a:rPr lang="en-US" sz="2200" dirty="0">
                <a:latin typeface="Varela Round" panose="02000000000000000000" pitchFamily="2" charset="0"/>
              </a:rPr>
              <a:t>to improve student learning </a:t>
            </a:r>
            <a:br>
              <a:rPr lang="en-US" sz="2200" dirty="0">
                <a:latin typeface="Varela Round" panose="02000000000000000000" pitchFamily="2" charset="0"/>
              </a:rPr>
            </a:br>
            <a:r>
              <a:rPr lang="en-US" sz="2200" dirty="0">
                <a:latin typeface="Varela Round" panose="02000000000000000000" pitchFamily="2" charset="0"/>
              </a:rPr>
              <a:t>and achievement</a:t>
            </a:r>
          </a:p>
          <a:p>
            <a:endParaRPr lang="en-US" sz="2200" dirty="0">
              <a:latin typeface="Varela Round" panose="02000000000000000000" pitchFamily="2" charset="0"/>
            </a:endParaRPr>
          </a:p>
          <a:p>
            <a:r>
              <a:rPr lang="en-US" sz="2200" dirty="0">
                <a:latin typeface="Varela Round" panose="02000000000000000000" pitchFamily="2" charset="0"/>
              </a:rPr>
              <a:t>as a portion of educator</a:t>
            </a:r>
          </a:p>
          <a:p>
            <a:r>
              <a:rPr lang="en-US" sz="2200" dirty="0">
                <a:latin typeface="Varela Round" panose="02000000000000000000" pitchFamily="2" charset="0"/>
              </a:rPr>
              <a:t>effectiveness demonstration</a:t>
            </a:r>
          </a:p>
          <a:p>
            <a:endParaRPr lang="en-US" sz="2200" dirty="0">
              <a:latin typeface="Varela Round" panose="02000000000000000000" pitchFamily="2" charset="0"/>
            </a:endParaRPr>
          </a:p>
          <a:p>
            <a:r>
              <a:rPr lang="en-US" sz="2200" dirty="0">
                <a:latin typeface="Varela Round" panose="02000000000000000000" pitchFamily="2" charset="0"/>
              </a:rPr>
              <a:t>to improve future instruction and program improvement</a:t>
            </a:r>
          </a:p>
        </p:txBody>
      </p:sp>
      <p:sp>
        <p:nvSpPr>
          <p:cNvPr id="6" name="Rectangle 5"/>
          <p:cNvSpPr/>
          <p:nvPr/>
        </p:nvSpPr>
        <p:spPr>
          <a:xfrm>
            <a:off x="4110182" y="2452055"/>
            <a:ext cx="171071" cy="171071"/>
          </a:xfrm>
          <a:prstGeom prst="rect">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4110181" y="3121692"/>
            <a:ext cx="171071" cy="171071"/>
          </a:xfrm>
          <a:prstGeom prst="rect">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ectangle 9"/>
          <p:cNvSpPr/>
          <p:nvPr/>
        </p:nvSpPr>
        <p:spPr>
          <a:xfrm>
            <a:off x="4110180" y="4142518"/>
            <a:ext cx="171071" cy="171071"/>
          </a:xfrm>
          <a:prstGeom prst="rect">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4110182" y="5144575"/>
            <a:ext cx="171071" cy="171071"/>
          </a:xfrm>
          <a:prstGeom prst="rect">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96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1001783" y="1785084"/>
            <a:ext cx="8229600" cy="3467793"/>
          </a:xfrm>
        </p:spPr>
        <p:txBody>
          <a:bodyPr/>
          <a:lstStyle/>
          <a:p>
            <a:pPr marL="0" indent="0">
              <a:buNone/>
            </a:pPr>
            <a:r>
              <a:rPr lang="en-US" dirty="0">
                <a:latin typeface="Roboto" pitchFamily="2" charset="0"/>
                <a:ea typeface="Roboto" pitchFamily="2" charset="0"/>
                <a:cs typeface="Arial Unicode MS"/>
              </a:rPr>
              <a:t>An online catalogue . . .</a:t>
            </a:r>
          </a:p>
          <a:p>
            <a:pPr marL="0" indent="0">
              <a:buNone/>
            </a:pPr>
            <a:r>
              <a:rPr lang="en-US" dirty="0">
                <a:cs typeface="Arial Unicode MS"/>
              </a:rPr>
              <a:t>of more than </a:t>
            </a:r>
            <a:r>
              <a:rPr lang="en-US" dirty="0">
                <a:solidFill>
                  <a:schemeClr val="accent2">
                    <a:lumMod val="75000"/>
                  </a:schemeClr>
                </a:solidFill>
                <a:latin typeface="Roboto" pitchFamily="2" charset="0"/>
                <a:ea typeface="Roboto" pitchFamily="2" charset="0"/>
                <a:cs typeface="Arial Unicode MS"/>
              </a:rPr>
              <a:t>350 performance assessments</a:t>
            </a:r>
          </a:p>
          <a:p>
            <a:pPr marL="0" indent="0">
              <a:buNone/>
            </a:pPr>
            <a:r>
              <a:rPr lang="en-US" dirty="0">
                <a:cs typeface="Arial Unicode MS"/>
              </a:rPr>
              <a:t>for grades </a:t>
            </a:r>
            <a:r>
              <a:rPr lang="en-US" dirty="0">
                <a:solidFill>
                  <a:schemeClr val="accent2">
                    <a:lumMod val="75000"/>
                  </a:schemeClr>
                </a:solidFill>
                <a:latin typeface="Roboto" pitchFamily="2" charset="0"/>
                <a:ea typeface="Roboto" pitchFamily="2" charset="0"/>
                <a:cs typeface="Arial Unicode MS"/>
              </a:rPr>
              <a:t>K-12 </a:t>
            </a:r>
          </a:p>
          <a:p>
            <a:pPr marL="0" indent="0">
              <a:buNone/>
            </a:pPr>
            <a:r>
              <a:rPr lang="en-US" dirty="0">
                <a:cs typeface="Arial Unicode MS"/>
              </a:rPr>
              <a:t>across </a:t>
            </a:r>
            <a:r>
              <a:rPr lang="en-US" dirty="0">
                <a:solidFill>
                  <a:schemeClr val="accent2">
                    <a:lumMod val="75000"/>
                  </a:schemeClr>
                </a:solidFill>
                <a:latin typeface="Roboto" pitchFamily="2" charset="0"/>
                <a:ea typeface="Roboto" pitchFamily="2" charset="0"/>
                <a:cs typeface="Arial Unicode MS"/>
              </a:rPr>
              <a:t>four arts disciplines</a:t>
            </a:r>
            <a:r>
              <a:rPr lang="en-US" dirty="0">
                <a:cs typeface="Arial Unicode MS"/>
              </a:rPr>
              <a:t> </a:t>
            </a:r>
            <a:br>
              <a:rPr lang="en-US" dirty="0">
                <a:cs typeface="Arial Unicode MS"/>
              </a:rPr>
            </a:br>
            <a:r>
              <a:rPr lang="en-US" dirty="0">
                <a:cs typeface="Arial Unicode MS"/>
              </a:rPr>
              <a:t>(dance, theatre, music and visual arts</a:t>
            </a:r>
            <a:r>
              <a:rPr lang="en-US" dirty="0" smtClean="0">
                <a:cs typeface="Arial Unicode MS"/>
              </a:rPr>
              <a:t>)</a:t>
            </a:r>
            <a:endParaRPr lang="en-US" sz="1400" dirty="0">
              <a:cs typeface="Arial Unicode MS"/>
            </a:endParaRPr>
          </a:p>
          <a:p>
            <a:pPr marL="0" indent="0">
              <a:buNone/>
            </a:pPr>
            <a:r>
              <a:rPr lang="en-US" dirty="0">
                <a:cs typeface="Arial Unicode MS"/>
              </a:rPr>
              <a:t>is available for voluntary use by Michigan educators .</a:t>
            </a:r>
          </a:p>
        </p:txBody>
      </p:sp>
      <p:sp>
        <p:nvSpPr>
          <p:cNvPr id="4" name="Title 3"/>
          <p:cNvSpPr>
            <a:spLocks noGrp="1"/>
          </p:cNvSpPr>
          <p:nvPr>
            <p:ph type="title"/>
          </p:nvPr>
        </p:nvSpPr>
        <p:spPr>
          <a:xfrm>
            <a:off x="228600" y="75795"/>
            <a:ext cx="8229600" cy="1143000"/>
          </a:xfrm>
        </p:spPr>
        <p:txBody>
          <a:bodyPr>
            <a:normAutofit/>
          </a:bodyPr>
          <a:lstStyle/>
          <a:p>
            <a:r>
              <a:rPr lang="en-US" sz="3600" b="1" kern="0" dirty="0">
                <a:solidFill>
                  <a:schemeClr val="accent4">
                    <a:lumMod val="50000"/>
                  </a:schemeClr>
                </a:solidFill>
                <a:cs typeface="Chalkboard"/>
              </a:rPr>
              <a:t>MAEIA’s Assessment Catalog</a:t>
            </a:r>
          </a:p>
        </p:txBody>
      </p:sp>
      <p:pic>
        <p:nvPicPr>
          <p:cNvPr id="5" name="Picture 4"/>
          <p:cNvPicPr>
            <a:picLocks noChangeAspect="1"/>
          </p:cNvPicPr>
          <p:nvPr/>
        </p:nvPicPr>
        <p:blipFill>
          <a:blip r:embed="rId3"/>
          <a:stretch>
            <a:fillRect/>
          </a:stretch>
        </p:blipFill>
        <p:spPr>
          <a:xfrm>
            <a:off x="0" y="5586514"/>
            <a:ext cx="9144000" cy="810768"/>
          </a:xfrm>
          <a:prstGeom prst="rect">
            <a:avLst/>
          </a:prstGeom>
        </p:spPr>
      </p:pic>
      <p:sp>
        <p:nvSpPr>
          <p:cNvPr id="6" name="Oval 5"/>
          <p:cNvSpPr/>
          <p:nvPr/>
        </p:nvSpPr>
        <p:spPr>
          <a:xfrm>
            <a:off x="817420" y="2438400"/>
            <a:ext cx="166255" cy="166255"/>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822039" y="2901142"/>
            <a:ext cx="166255" cy="166255"/>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Oval 7"/>
          <p:cNvSpPr/>
          <p:nvPr/>
        </p:nvSpPr>
        <p:spPr>
          <a:xfrm>
            <a:off x="822039" y="3391592"/>
            <a:ext cx="166255" cy="166255"/>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835528" y="4242791"/>
            <a:ext cx="166255" cy="166255"/>
          </a:xfrm>
          <a:prstGeom prst="ellipse">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815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7716" y="1712422"/>
            <a:ext cx="5754631" cy="460525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Rectangle 3"/>
          <p:cNvSpPr/>
          <p:nvPr/>
        </p:nvSpPr>
        <p:spPr>
          <a:xfrm>
            <a:off x="6292735" y="1712422"/>
            <a:ext cx="2611739" cy="46052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Content Placeholder 1"/>
          <p:cNvSpPr>
            <a:spLocks noGrp="1"/>
          </p:cNvSpPr>
          <p:nvPr>
            <p:ph idx="1"/>
          </p:nvPr>
        </p:nvSpPr>
        <p:spPr>
          <a:xfrm>
            <a:off x="876017" y="1915100"/>
            <a:ext cx="4971704" cy="4195689"/>
          </a:xfrm>
        </p:spPr>
        <p:txBody>
          <a:bodyPr>
            <a:noAutofit/>
          </a:bodyPr>
          <a:lstStyle/>
          <a:p>
            <a:pPr marL="0" lvl="0" indent="0">
              <a:spcBef>
                <a:spcPts val="0"/>
              </a:spcBef>
              <a:buClrTx/>
              <a:buSzTx/>
              <a:buNone/>
              <a:defRPr/>
            </a:pPr>
            <a:r>
              <a:rPr lang="en-US" sz="2400" kern="0" dirty="0">
                <a:solidFill>
                  <a:schemeClr val="tx1">
                    <a:lumMod val="85000"/>
                    <a:lumOff val="15000"/>
                  </a:schemeClr>
                </a:solidFill>
                <a:latin typeface="Roboto" pitchFamily="2" charset="0"/>
                <a:ea typeface="Roboto" pitchFamily="2" charset="0"/>
              </a:rPr>
              <a:t>Improve the quality of your arts education program</a:t>
            </a:r>
          </a:p>
          <a:p>
            <a:pPr marL="0" lvl="0" indent="0">
              <a:spcBef>
                <a:spcPts val="0"/>
              </a:spcBef>
              <a:buClrTx/>
              <a:buSzTx/>
              <a:buNone/>
              <a:defRPr/>
            </a:pPr>
            <a:endParaRPr lang="en-US" sz="2400" kern="0" dirty="0">
              <a:solidFill>
                <a:sysClr val="windowText" lastClr="000000"/>
              </a:solidFill>
              <a:latin typeface="Roboto" pitchFamily="2" charset="0"/>
              <a:ea typeface="Roboto" pitchFamily="2" charset="0"/>
            </a:endParaRPr>
          </a:p>
          <a:p>
            <a:pPr marL="0" indent="0">
              <a:spcBef>
                <a:spcPts val="0"/>
              </a:spcBef>
              <a:buClrTx/>
              <a:buSzTx/>
              <a:buNone/>
              <a:defRPr/>
            </a:pPr>
            <a:r>
              <a:rPr lang="en-US" sz="2400" kern="0" dirty="0">
                <a:solidFill>
                  <a:schemeClr val="tx1">
                    <a:lumMod val="85000"/>
                    <a:lumOff val="15000"/>
                  </a:schemeClr>
                </a:solidFill>
                <a:latin typeface="Roboto" pitchFamily="2" charset="0"/>
                <a:ea typeface="Roboto" pitchFamily="2" charset="0"/>
              </a:rPr>
              <a:t>Monitor and improve student learning in the arts</a:t>
            </a:r>
          </a:p>
          <a:p>
            <a:pPr marL="0" lvl="0" indent="0">
              <a:spcBef>
                <a:spcPts val="0"/>
              </a:spcBef>
              <a:buClrTx/>
              <a:buSzTx/>
              <a:buNone/>
              <a:defRPr/>
            </a:pPr>
            <a:endParaRPr lang="en-US" sz="2400" kern="0" dirty="0">
              <a:solidFill>
                <a:sysClr val="windowText" lastClr="000000"/>
              </a:solidFill>
              <a:latin typeface="Roboto" pitchFamily="2" charset="0"/>
              <a:ea typeface="Roboto" pitchFamily="2" charset="0"/>
            </a:endParaRPr>
          </a:p>
          <a:p>
            <a:pPr marL="0" lvl="0" indent="0">
              <a:spcBef>
                <a:spcPts val="0"/>
              </a:spcBef>
              <a:buClrTx/>
              <a:buSzTx/>
              <a:buNone/>
              <a:defRPr/>
            </a:pPr>
            <a:r>
              <a:rPr lang="en-US" sz="2400" kern="0" dirty="0">
                <a:solidFill>
                  <a:schemeClr val="tx1">
                    <a:lumMod val="85000"/>
                    <a:lumOff val="15000"/>
                  </a:schemeClr>
                </a:solidFill>
                <a:latin typeface="Roboto" pitchFamily="2" charset="0"/>
                <a:ea typeface="Roboto" pitchFamily="2" charset="0"/>
              </a:rPr>
              <a:t>Support professional practice and improve teacher effectiveness</a:t>
            </a:r>
          </a:p>
          <a:p>
            <a:pPr marL="0" lvl="0" indent="0">
              <a:spcBef>
                <a:spcPts val="0"/>
              </a:spcBef>
              <a:buClrTx/>
              <a:buSzTx/>
              <a:buNone/>
              <a:defRPr/>
            </a:pPr>
            <a:endParaRPr lang="en-US" sz="2400" kern="0" dirty="0">
              <a:solidFill>
                <a:sysClr val="windowText" lastClr="000000"/>
              </a:solidFill>
              <a:latin typeface="Roboto" pitchFamily="2" charset="0"/>
              <a:ea typeface="Roboto" pitchFamily="2" charset="0"/>
            </a:endParaRPr>
          </a:p>
          <a:p>
            <a:pPr marL="0" indent="0">
              <a:spcBef>
                <a:spcPts val="0"/>
              </a:spcBef>
              <a:buClrTx/>
              <a:buSzTx/>
              <a:buNone/>
              <a:defRPr/>
            </a:pPr>
            <a:r>
              <a:rPr lang="en-US" sz="2400" kern="0" dirty="0">
                <a:solidFill>
                  <a:schemeClr val="tx1">
                    <a:lumMod val="85000"/>
                    <a:lumOff val="15000"/>
                  </a:schemeClr>
                </a:solidFill>
                <a:latin typeface="Roboto" pitchFamily="2" charset="0"/>
                <a:ea typeface="Roboto" pitchFamily="2" charset="0"/>
              </a:rPr>
              <a:t>Advance arts as a core element of public education</a:t>
            </a:r>
          </a:p>
          <a:p>
            <a:endParaRPr lang="en-US" dirty="0"/>
          </a:p>
        </p:txBody>
      </p:sp>
      <p:sp>
        <p:nvSpPr>
          <p:cNvPr id="3" name="Title 2"/>
          <p:cNvSpPr>
            <a:spLocks noGrp="1"/>
          </p:cNvSpPr>
          <p:nvPr>
            <p:ph type="title"/>
          </p:nvPr>
        </p:nvSpPr>
        <p:spPr>
          <a:xfrm>
            <a:off x="373380" y="476784"/>
            <a:ext cx="8229600" cy="1143000"/>
          </a:xfrm>
        </p:spPr>
        <p:txBody>
          <a:bodyPr>
            <a:normAutofit fontScale="90000"/>
          </a:bodyPr>
          <a:lstStyle/>
          <a:p>
            <a:pPr>
              <a:defRPr/>
            </a:pPr>
            <a:r>
              <a:rPr lang="en-US" sz="3600" b="0" kern="0" dirty="0">
                <a:ln>
                  <a:noFill/>
                </a:ln>
                <a:solidFill>
                  <a:sysClr val="windowText" lastClr="000000"/>
                </a:solidFill>
                <a:cs typeface="Chalkboard"/>
              </a:rPr>
              <a:t/>
            </a:r>
            <a:br>
              <a:rPr lang="en-US" sz="3600" b="0" kern="0" dirty="0">
                <a:ln>
                  <a:noFill/>
                </a:ln>
                <a:solidFill>
                  <a:sysClr val="windowText" lastClr="000000"/>
                </a:solidFill>
                <a:cs typeface="Chalkboard"/>
              </a:rPr>
            </a:br>
            <a:r>
              <a:rPr lang="en-US" sz="3600" b="0" dirty="0">
                <a:cs typeface="Chalkboard"/>
              </a:rPr>
              <a:t/>
            </a:r>
            <a:br>
              <a:rPr lang="en-US" sz="3600" b="0" dirty="0">
                <a:cs typeface="Chalkboard"/>
              </a:rPr>
            </a:br>
            <a:r>
              <a:rPr lang="en-US" b="1" kern="0" dirty="0" smtClean="0">
                <a:solidFill>
                  <a:schemeClr val="accent4">
                    <a:lumMod val="50000"/>
                  </a:schemeClr>
                </a:solidFill>
                <a:cs typeface="Chalkboard"/>
              </a:rPr>
              <a:t>Purposes </a:t>
            </a:r>
            <a:r>
              <a:rPr lang="en-US" b="1" kern="0" dirty="0">
                <a:solidFill>
                  <a:schemeClr val="accent4">
                    <a:lumMod val="50000"/>
                  </a:schemeClr>
                </a:solidFill>
                <a:cs typeface="Chalkboard"/>
              </a:rPr>
              <a:t>of MAEIA Project</a:t>
            </a:r>
            <a:br>
              <a:rPr lang="en-US" b="1" kern="0" dirty="0">
                <a:solidFill>
                  <a:schemeClr val="accent4">
                    <a:lumMod val="50000"/>
                  </a:schemeClr>
                </a:solidFill>
                <a:cs typeface="Chalkboard"/>
              </a:rPr>
            </a:br>
            <a:endParaRPr lang="en-US" b="1" kern="0" dirty="0">
              <a:solidFill>
                <a:schemeClr val="accent4">
                  <a:lumMod val="50000"/>
                </a:schemeClr>
              </a:solidFill>
              <a:cs typeface="Chalkboard"/>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74055" y="2018176"/>
            <a:ext cx="1962422" cy="964858"/>
          </a:xfrm>
          <a:prstGeom prst="rect">
            <a:avLst/>
          </a:prstGeom>
        </p:spPr>
      </p:pic>
      <p:pic>
        <p:nvPicPr>
          <p:cNvPr id="5" name="Picture 4"/>
          <p:cNvPicPr>
            <a:picLocks noChangeAspect="1"/>
          </p:cNvPicPr>
          <p:nvPr/>
        </p:nvPicPr>
        <p:blipFill rotWithShape="1">
          <a:blip r:embed="rId4"/>
          <a:srcRect l="20309" r="16775"/>
          <a:stretch/>
        </p:blipFill>
        <p:spPr>
          <a:xfrm>
            <a:off x="6621370" y="4843479"/>
            <a:ext cx="2133471" cy="1237360"/>
          </a:xfrm>
          <a:prstGeom prst="rect">
            <a:avLst/>
          </a:prstGeom>
        </p:spPr>
      </p:pic>
      <p:sp>
        <p:nvSpPr>
          <p:cNvPr id="6" name="Rectangle 5"/>
          <p:cNvSpPr/>
          <p:nvPr/>
        </p:nvSpPr>
        <p:spPr>
          <a:xfrm>
            <a:off x="606831" y="2061556"/>
            <a:ext cx="199506" cy="199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p:nvPr/>
        </p:nvSpPr>
        <p:spPr>
          <a:xfrm>
            <a:off x="606831" y="3148917"/>
            <a:ext cx="199506" cy="199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Rectangle 11"/>
          <p:cNvSpPr/>
          <p:nvPr/>
        </p:nvSpPr>
        <p:spPr>
          <a:xfrm>
            <a:off x="606831" y="4236278"/>
            <a:ext cx="199506" cy="199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p:nvPr/>
        </p:nvSpPr>
        <p:spPr>
          <a:xfrm>
            <a:off x="606831" y="5337654"/>
            <a:ext cx="199506" cy="199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88118" y="3581180"/>
            <a:ext cx="2072609" cy="797157"/>
          </a:xfrm>
          <a:prstGeom prst="rect">
            <a:avLst/>
          </a:prstGeom>
        </p:spPr>
      </p:pic>
    </p:spTree>
    <p:extLst>
      <p:ext uri="{BB962C8B-B14F-4D97-AF65-F5344CB8AC3E}">
        <p14:creationId xmlns:p14="http://schemas.microsoft.com/office/powerpoint/2010/main" val="28677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228600" y="42009"/>
            <a:ext cx="8915400" cy="1318705"/>
          </a:xfrm>
        </p:spPr>
        <p:txBody>
          <a:bodyPr>
            <a:normAutofit/>
          </a:bodyPr>
          <a:lstStyle/>
          <a:p>
            <a:r>
              <a:rPr lang="en-US" sz="3400" b="1" dirty="0" smtClean="0">
                <a:solidFill>
                  <a:schemeClr val="accent5">
                    <a:lumMod val="75000"/>
                  </a:schemeClr>
                </a:solidFill>
              </a:rPr>
              <a:t>Using MAEIA Assessments  in Classrooms 2016 and Beyond</a:t>
            </a:r>
            <a:endParaRPr lang="en-US" sz="3400" b="1" kern="0" dirty="0">
              <a:solidFill>
                <a:schemeClr val="accent4">
                  <a:lumMod val="50000"/>
                </a:schemeClr>
              </a:solidFill>
              <a:cs typeface="Chalkboard"/>
            </a:endParaRPr>
          </a:p>
        </p:txBody>
      </p:sp>
      <p:sp>
        <p:nvSpPr>
          <p:cNvPr id="14" name="Content Placeholder 1"/>
          <p:cNvSpPr>
            <a:spLocks noGrp="1"/>
          </p:cNvSpPr>
          <p:nvPr>
            <p:ph idx="1"/>
          </p:nvPr>
        </p:nvSpPr>
        <p:spPr>
          <a:xfrm>
            <a:off x="526143" y="1596571"/>
            <a:ext cx="8160657" cy="4855354"/>
          </a:xfrm>
        </p:spPr>
        <p:txBody>
          <a:bodyPr>
            <a:normAutofit fontScale="92500" lnSpcReduction="20000"/>
          </a:bodyPr>
          <a:lstStyle/>
          <a:p>
            <a:pPr>
              <a:spcBef>
                <a:spcPts val="0"/>
              </a:spcBef>
            </a:pPr>
            <a:r>
              <a:rPr lang="en-US" dirty="0" smtClean="0"/>
              <a:t>Purpose of published performance assessments in the arts is to improve teaching and learning in the arts.</a:t>
            </a:r>
          </a:p>
          <a:p>
            <a:pPr>
              <a:spcBef>
                <a:spcPts val="0"/>
              </a:spcBef>
            </a:pPr>
            <a:endParaRPr lang="en-US" dirty="0" smtClean="0"/>
          </a:p>
          <a:p>
            <a:pPr>
              <a:lnSpc>
                <a:spcPct val="110000"/>
              </a:lnSpc>
              <a:spcBef>
                <a:spcPts val="0"/>
              </a:spcBef>
              <a:spcAft>
                <a:spcPts val="800"/>
              </a:spcAft>
            </a:pPr>
            <a:r>
              <a:rPr lang="en-US" dirty="0" smtClean="0"/>
              <a:t>Therefore, when using published assessments:</a:t>
            </a:r>
          </a:p>
          <a:p>
            <a:pPr lvl="1">
              <a:lnSpc>
                <a:spcPct val="110000"/>
              </a:lnSpc>
              <a:spcBef>
                <a:spcPts val="0"/>
              </a:spcBef>
              <a:spcAft>
                <a:spcPts val="800"/>
              </a:spcAft>
            </a:pPr>
            <a:r>
              <a:rPr lang="en-US" dirty="0" smtClean="0"/>
              <a:t>Teachers document only those processes and student products and performances as needed, e.g. for professional collaboration and improvement, as part of a teacher evaluation portfolio.</a:t>
            </a:r>
          </a:p>
          <a:p>
            <a:pPr lvl="1">
              <a:lnSpc>
                <a:spcPct val="110000"/>
              </a:lnSpc>
              <a:spcBef>
                <a:spcPts val="0"/>
              </a:spcBef>
              <a:spcAft>
                <a:spcPts val="800"/>
              </a:spcAft>
            </a:pPr>
            <a:r>
              <a:rPr lang="en-US" dirty="0" smtClean="0"/>
              <a:t>Teachers may retain only what is needed for the above.</a:t>
            </a:r>
          </a:p>
          <a:p>
            <a:pPr lvl="1">
              <a:lnSpc>
                <a:spcPct val="110000"/>
              </a:lnSpc>
              <a:spcBef>
                <a:spcPts val="0"/>
              </a:spcBef>
              <a:spcAft>
                <a:spcPts val="800"/>
              </a:spcAft>
            </a:pPr>
            <a:r>
              <a:rPr lang="en-US" dirty="0" smtClean="0"/>
              <a:t>Teachers are allowed to change the assessments to work for their classroom situations. School permission policy is sufficient to cover teacher use.</a:t>
            </a:r>
          </a:p>
          <a:p>
            <a:pPr lvl="1">
              <a:spcBef>
                <a:spcPts val="0"/>
              </a:spcBef>
            </a:pPr>
            <a:endParaRPr lang="en-US" dirty="0" smtClean="0"/>
          </a:p>
          <a:p>
            <a:endParaRPr lang="en-US" dirty="0" smtClean="0"/>
          </a:p>
          <a:p>
            <a:pPr marL="0" indent="0" algn="r">
              <a:spcBef>
                <a:spcPts val="0"/>
              </a:spcBef>
              <a:buNone/>
            </a:pPr>
            <a:endParaRPr lang="en-US" sz="1600" i="1"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301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9455" y="2716738"/>
            <a:ext cx="8317345" cy="3859120"/>
          </a:xfrm>
          <a:prstGeom prst="rect">
            <a:avLst/>
          </a:prstGeom>
          <a:solidFill>
            <a:schemeClr val="tx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607290" y="1731413"/>
            <a:ext cx="8229600" cy="831500"/>
          </a:xfrm>
        </p:spPr>
        <p:txBody>
          <a:bodyPr>
            <a:noAutofit/>
          </a:bodyPr>
          <a:lstStyle/>
          <a:p>
            <a:pPr marL="0" indent="0" defTabSz="740663">
              <a:spcBef>
                <a:spcPts val="400"/>
              </a:spcBef>
              <a:buNone/>
              <a:defRPr sz="1782"/>
            </a:pPr>
            <a:r>
              <a:rPr lang="en-US" sz="2400" dirty="0">
                <a:solidFill>
                  <a:schemeClr val="tx2">
                    <a:lumMod val="60000"/>
                    <a:lumOff val="40000"/>
                  </a:schemeClr>
                </a:solidFill>
                <a:latin typeface="Roboto" pitchFamily="2" charset="0"/>
                <a:ea typeface="Roboto" pitchFamily="2" charset="0"/>
              </a:rPr>
              <a:t>MAEIA assessments can be adapted to suit your needs and those of your students. </a:t>
            </a:r>
            <a:endParaRPr lang="en-US" sz="2400" dirty="0">
              <a:solidFill>
                <a:schemeClr val="tx2">
                  <a:lumMod val="60000"/>
                  <a:lumOff val="40000"/>
                </a:schemeClr>
              </a:solidFill>
            </a:endParaRPr>
          </a:p>
        </p:txBody>
      </p:sp>
      <p:sp>
        <p:nvSpPr>
          <p:cNvPr id="4" name="Title 3"/>
          <p:cNvSpPr>
            <a:spLocks noGrp="1"/>
          </p:cNvSpPr>
          <p:nvPr>
            <p:ph type="title"/>
          </p:nvPr>
        </p:nvSpPr>
        <p:spPr>
          <a:xfrm>
            <a:off x="607290" y="205104"/>
            <a:ext cx="9404927" cy="1143000"/>
          </a:xfrm>
        </p:spPr>
        <p:txBody>
          <a:bodyPr>
            <a:normAutofit/>
          </a:bodyPr>
          <a:lstStyle/>
          <a:p>
            <a:r>
              <a:rPr lang="en-US" sz="3000" b="1" kern="0" dirty="0">
                <a:solidFill>
                  <a:schemeClr val="accent4">
                    <a:lumMod val="50000"/>
                  </a:schemeClr>
                </a:solidFill>
                <a:cs typeface="Chalkboard"/>
              </a:rPr>
              <a:t>How can teachers implement </a:t>
            </a:r>
            <a:br>
              <a:rPr lang="en-US" sz="3000" b="1" kern="0" dirty="0">
                <a:solidFill>
                  <a:schemeClr val="accent4">
                    <a:lumMod val="50000"/>
                  </a:schemeClr>
                </a:solidFill>
                <a:cs typeface="Chalkboard"/>
              </a:rPr>
            </a:br>
            <a:r>
              <a:rPr lang="en-US" sz="3000" b="1" kern="0" dirty="0">
                <a:solidFill>
                  <a:schemeClr val="accent4">
                    <a:lumMod val="50000"/>
                  </a:schemeClr>
                </a:solidFill>
                <a:cs typeface="Chalkboard"/>
              </a:rPr>
              <a:t>MAEIA Assessments?</a:t>
            </a:r>
          </a:p>
        </p:txBody>
      </p:sp>
      <p:sp>
        <p:nvSpPr>
          <p:cNvPr id="5" name="TextBox 4"/>
          <p:cNvSpPr txBox="1"/>
          <p:nvPr/>
        </p:nvSpPr>
        <p:spPr>
          <a:xfrm>
            <a:off x="1003298" y="2846531"/>
            <a:ext cx="7437583" cy="3477875"/>
          </a:xfrm>
          <a:prstGeom prst="rect">
            <a:avLst/>
          </a:prstGeom>
          <a:noFill/>
          <a:ln>
            <a:noFill/>
          </a:ln>
        </p:spPr>
        <p:txBody>
          <a:bodyPr wrap="square" rtlCol="0">
            <a:spAutoFit/>
          </a:bodyPr>
          <a:lstStyle/>
          <a:p>
            <a:pPr defTabSz="740663">
              <a:spcBef>
                <a:spcPts val="300"/>
              </a:spcBef>
              <a:spcAft>
                <a:spcPts val="300"/>
              </a:spcAft>
              <a:defRPr sz="1782"/>
            </a:pPr>
            <a:r>
              <a:rPr lang="en-US" sz="2000" dirty="0">
                <a:latin typeface="Varela Round" panose="02000000000000000000" pitchFamily="2" charset="0"/>
              </a:rPr>
              <a:t>Change the </a:t>
            </a:r>
            <a:r>
              <a:rPr lang="en-US" sz="2000" dirty="0" smtClean="0">
                <a:latin typeface="Varela Round" panose="02000000000000000000" pitchFamily="2" charset="0"/>
              </a:rPr>
              <a:t>language or </a:t>
            </a:r>
            <a:r>
              <a:rPr lang="en-US" sz="2000" dirty="0">
                <a:latin typeface="Varela Round" panose="02000000000000000000" pitchFamily="2" charset="0"/>
              </a:rPr>
              <a:t>adjust the time </a:t>
            </a:r>
            <a:r>
              <a:rPr lang="en-US" sz="2000" dirty="0" smtClean="0">
                <a:latin typeface="Varela Round" panose="02000000000000000000" pitchFamily="2" charset="0"/>
              </a:rPr>
              <a:t>needed</a:t>
            </a:r>
          </a:p>
          <a:p>
            <a:pPr defTabSz="740663">
              <a:spcBef>
                <a:spcPts val="300"/>
              </a:spcBef>
              <a:spcAft>
                <a:spcPts val="300"/>
              </a:spcAft>
              <a:defRPr sz="1782"/>
            </a:pPr>
            <a:endParaRPr lang="en-US" sz="2000" dirty="0" smtClean="0">
              <a:latin typeface="Varela Round" panose="02000000000000000000" pitchFamily="2" charset="0"/>
            </a:endParaRPr>
          </a:p>
          <a:p>
            <a:pPr defTabSz="740663">
              <a:spcBef>
                <a:spcPts val="300"/>
              </a:spcBef>
              <a:spcAft>
                <a:spcPts val="300"/>
              </a:spcAft>
              <a:defRPr sz="1782"/>
            </a:pPr>
            <a:r>
              <a:rPr lang="en-US" sz="2000" dirty="0" smtClean="0">
                <a:latin typeface="Varela Round" panose="02000000000000000000" pitchFamily="2" charset="0"/>
              </a:rPr>
              <a:t>Items can be moved up </a:t>
            </a:r>
            <a:r>
              <a:rPr lang="en-US" sz="2000" dirty="0">
                <a:latin typeface="Varela Round" panose="02000000000000000000" pitchFamily="2" charset="0"/>
              </a:rPr>
              <a:t>or </a:t>
            </a:r>
            <a:r>
              <a:rPr lang="en-US" sz="2000" dirty="0" smtClean="0">
                <a:latin typeface="Varela Round" panose="02000000000000000000" pitchFamily="2" charset="0"/>
              </a:rPr>
              <a:t>down in grades level(s) in order  to better fit the instructional level of your </a:t>
            </a:r>
            <a:r>
              <a:rPr lang="en-US" sz="2000" dirty="0">
                <a:latin typeface="Varela Round" panose="02000000000000000000" pitchFamily="2" charset="0"/>
              </a:rPr>
              <a:t>students</a:t>
            </a:r>
            <a:br>
              <a:rPr lang="en-US" sz="2000" dirty="0">
                <a:latin typeface="Varela Round" panose="02000000000000000000" pitchFamily="2" charset="0"/>
              </a:rPr>
            </a:br>
            <a:endParaRPr lang="en-US" sz="2000" dirty="0" smtClean="0">
              <a:latin typeface="Varela Round" panose="02000000000000000000" pitchFamily="2" charset="0"/>
            </a:endParaRPr>
          </a:p>
          <a:p>
            <a:pPr defTabSz="740663">
              <a:spcBef>
                <a:spcPts val="300"/>
              </a:spcBef>
              <a:spcAft>
                <a:spcPts val="300"/>
              </a:spcAft>
              <a:defRPr sz="1782"/>
            </a:pPr>
            <a:r>
              <a:rPr lang="en-US" sz="2000" dirty="0" smtClean="0">
                <a:latin typeface="Varela Round" panose="02000000000000000000" pitchFamily="2" charset="0"/>
              </a:rPr>
              <a:t>Use items </a:t>
            </a:r>
            <a:r>
              <a:rPr lang="en-US" sz="2000" dirty="0">
                <a:latin typeface="Varela Round" panose="02000000000000000000" pitchFamily="2" charset="0"/>
              </a:rPr>
              <a:t>across classes, across your department, or as independent instruction and assessment.</a:t>
            </a:r>
            <a:br>
              <a:rPr lang="en-US" sz="2000" dirty="0">
                <a:latin typeface="Varela Round" panose="02000000000000000000" pitchFamily="2" charset="0"/>
              </a:rPr>
            </a:br>
            <a:endParaRPr lang="en-US" sz="2000" dirty="0">
              <a:latin typeface="Varela Round" panose="02000000000000000000" pitchFamily="2" charset="0"/>
            </a:endParaRPr>
          </a:p>
          <a:p>
            <a:pPr defTabSz="740663">
              <a:spcBef>
                <a:spcPts val="300"/>
              </a:spcBef>
              <a:spcAft>
                <a:spcPts val="300"/>
              </a:spcAft>
              <a:defRPr sz="1782"/>
            </a:pPr>
            <a:r>
              <a:rPr lang="en-US" sz="2000" dirty="0">
                <a:latin typeface="Varela Round" panose="02000000000000000000" pitchFamily="2" charset="0"/>
              </a:rPr>
              <a:t>Use as a common</a:t>
            </a:r>
            <a:r>
              <a:rPr lang="en-US" sz="2000" dirty="0" smtClean="0">
                <a:latin typeface="Varela Round" panose="02000000000000000000" pitchFamily="2" charset="0"/>
              </a:rPr>
              <a:t> measure </a:t>
            </a:r>
            <a:r>
              <a:rPr lang="en-US" sz="2000" dirty="0">
                <a:latin typeface="Varela Round" panose="02000000000000000000" pitchFamily="2" charset="0"/>
              </a:rPr>
              <a:t>with Artists-in-Residence from community and professional arts organizations</a:t>
            </a:r>
          </a:p>
        </p:txBody>
      </p:sp>
      <p:sp>
        <p:nvSpPr>
          <p:cNvPr id="6" name="Rectangle 5"/>
          <p:cNvSpPr/>
          <p:nvPr/>
        </p:nvSpPr>
        <p:spPr>
          <a:xfrm>
            <a:off x="803561" y="2983343"/>
            <a:ext cx="147782" cy="147782"/>
          </a:xfrm>
          <a:prstGeom prst="rect">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flipV="1">
            <a:off x="808179" y="3810490"/>
            <a:ext cx="147782" cy="148274"/>
          </a:xfrm>
          <a:prstGeom prst="rect">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739323" y="4746150"/>
            <a:ext cx="190607" cy="147782"/>
          </a:xfrm>
          <a:prstGeom prst="rect">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834627" y="5721851"/>
            <a:ext cx="147782" cy="147782"/>
          </a:xfrm>
          <a:prstGeom prst="rect">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838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07524" y="2004289"/>
            <a:ext cx="4031675" cy="3796146"/>
          </a:xfrm>
          <a:prstGeom prst="rect">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ectangle 7"/>
          <p:cNvSpPr/>
          <p:nvPr/>
        </p:nvSpPr>
        <p:spPr>
          <a:xfrm>
            <a:off x="320963" y="2004289"/>
            <a:ext cx="4010892" cy="3796146"/>
          </a:xfrm>
          <a:prstGeom prst="rect">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320963" y="205104"/>
            <a:ext cx="8229600" cy="1143000"/>
          </a:xfrm>
        </p:spPr>
        <p:txBody>
          <a:bodyPr>
            <a:normAutofit/>
          </a:bodyPr>
          <a:lstStyle/>
          <a:p>
            <a:r>
              <a:rPr lang="en-US" sz="3000" b="1" kern="0" dirty="0">
                <a:solidFill>
                  <a:schemeClr val="accent4">
                    <a:lumMod val="50000"/>
                  </a:schemeClr>
                </a:solidFill>
                <a:cs typeface="Chalkboard"/>
              </a:rPr>
              <a:t>How can teachers implement</a:t>
            </a:r>
            <a:br>
              <a:rPr lang="en-US" sz="3000" b="1" kern="0" dirty="0">
                <a:solidFill>
                  <a:schemeClr val="accent4">
                    <a:lumMod val="50000"/>
                  </a:schemeClr>
                </a:solidFill>
                <a:cs typeface="Chalkboard"/>
              </a:rPr>
            </a:br>
            <a:r>
              <a:rPr lang="en-US" sz="3000" b="1" kern="0" dirty="0">
                <a:solidFill>
                  <a:schemeClr val="accent4">
                    <a:lumMod val="50000"/>
                  </a:schemeClr>
                </a:solidFill>
                <a:cs typeface="Chalkboard"/>
              </a:rPr>
              <a:t>MAEIA Assessments?</a:t>
            </a:r>
          </a:p>
        </p:txBody>
      </p:sp>
      <p:sp>
        <p:nvSpPr>
          <p:cNvPr id="6" name="TextBox 5"/>
          <p:cNvSpPr txBox="1"/>
          <p:nvPr/>
        </p:nvSpPr>
        <p:spPr>
          <a:xfrm>
            <a:off x="558241" y="2309769"/>
            <a:ext cx="3690481" cy="2308324"/>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Varela Round" panose="02000000000000000000" pitchFamily="2" charset="0"/>
              </a:rPr>
              <a:t>Build your assessment repertoire and use elements, such as rubrics, as stand alone tools to service everyday instruction. </a:t>
            </a:r>
          </a:p>
        </p:txBody>
      </p:sp>
      <p:sp>
        <p:nvSpPr>
          <p:cNvPr id="3" name="Rectangle 2"/>
          <p:cNvSpPr/>
          <p:nvPr/>
        </p:nvSpPr>
        <p:spPr>
          <a:xfrm>
            <a:off x="5047670" y="2303224"/>
            <a:ext cx="3713018" cy="3046988"/>
          </a:xfrm>
          <a:prstGeom prst="rect">
            <a:avLst/>
          </a:prstGeom>
        </p:spPr>
        <p:txBody>
          <a:bodyPr wrap="square">
            <a:spAutoFit/>
          </a:bodyPr>
          <a:lstStyle/>
          <a:p>
            <a:pPr lvl="0">
              <a:defRPr/>
            </a:pPr>
            <a:r>
              <a:rPr lang="en-US" sz="2400" kern="0" dirty="0">
                <a:solidFill>
                  <a:sysClr val="windowText" lastClr="000000"/>
                </a:solidFill>
                <a:latin typeface="Varela Round" panose="02000000000000000000" pitchFamily="2" charset="0"/>
              </a:rPr>
              <a:t>Create a common assessment plan with colleagues within your discipline or your department to support your program, your teaching, and your students.</a:t>
            </a:r>
          </a:p>
        </p:txBody>
      </p:sp>
      <p:sp>
        <p:nvSpPr>
          <p:cNvPr id="10" name="Oval 9"/>
          <p:cNvSpPr/>
          <p:nvPr/>
        </p:nvSpPr>
        <p:spPr>
          <a:xfrm>
            <a:off x="157018" y="2392216"/>
            <a:ext cx="304800" cy="304800"/>
          </a:xfrm>
          <a:prstGeom prst="ellipse">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Oval 10"/>
          <p:cNvSpPr/>
          <p:nvPr/>
        </p:nvSpPr>
        <p:spPr>
          <a:xfrm>
            <a:off x="4664360" y="2392216"/>
            <a:ext cx="304800" cy="304800"/>
          </a:xfrm>
          <a:prstGeom prst="ellipse">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226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4830" y="1542143"/>
            <a:ext cx="8171970" cy="4747391"/>
          </a:xfrm>
          <a:prstGeom prst="rect">
            <a:avLst/>
          </a:prstGeom>
          <a:solidFill>
            <a:schemeClr val="accent3">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Slide Number Placeholder 1"/>
          <p:cNvSpPr>
            <a:spLocks noGrp="1"/>
          </p:cNvSpPr>
          <p:nvPr>
            <p:ph type="sldNum" sz="quarter" idx="12"/>
          </p:nvPr>
        </p:nvSpPr>
        <p:spPr>
          <a:xfrm>
            <a:off x="7924800" y="6106972"/>
            <a:ext cx="7620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685799" y="514352"/>
            <a:ext cx="7598230" cy="557703"/>
          </a:xfrm>
        </p:spPr>
        <p:txBody>
          <a:bodyPr>
            <a:noAutofit/>
          </a:bodyPr>
          <a:lstStyle/>
          <a:p>
            <a:r>
              <a:rPr lang="en-US" sz="3600" b="1" kern="0" dirty="0" smtClean="0">
                <a:solidFill>
                  <a:schemeClr val="accent4">
                    <a:lumMod val="50000"/>
                  </a:schemeClr>
                </a:solidFill>
                <a:latin typeface="Varela Round" panose="00000500000000000000" pitchFamily="2" charset="-79"/>
                <a:cs typeface="Chalkboard"/>
              </a:rPr>
              <a:t>My Administration Plan for MAEIA</a:t>
            </a:r>
            <a:endParaRPr lang="en-US" sz="3600" b="1" kern="0" dirty="0">
              <a:solidFill>
                <a:schemeClr val="accent4">
                  <a:lumMod val="50000"/>
                </a:schemeClr>
              </a:solidFill>
              <a:latin typeface="Varela Round" panose="00000500000000000000" pitchFamily="2" charset="-79"/>
              <a:cs typeface="Chalkboard"/>
            </a:endParaRPr>
          </a:p>
        </p:txBody>
      </p:sp>
      <p:pic>
        <p:nvPicPr>
          <p:cNvPr id="9" name="Content Placeholder 8" descr="Screen Shot 2016-10-10 at 1.44.16 PM.png"/>
          <p:cNvPicPr>
            <a:picLocks noGrp="1" noChangeAspect="1"/>
          </p:cNvPicPr>
          <p:nvPr>
            <p:ph sz="half" idx="1"/>
          </p:nvPr>
        </p:nvPicPr>
        <p:blipFill>
          <a:blip r:embed="rId3"/>
          <a:srcRect l="-796" r="-796"/>
          <a:stretch>
            <a:fillRect/>
          </a:stretch>
        </p:blipFill>
        <p:spPr>
          <a:xfrm>
            <a:off x="1070429" y="1542143"/>
            <a:ext cx="7213600" cy="4929954"/>
          </a:xfrm>
        </p:spPr>
      </p:pic>
    </p:spTree>
    <p:extLst>
      <p:ext uri="{BB962C8B-B14F-4D97-AF65-F5344CB8AC3E}">
        <p14:creationId xmlns:p14="http://schemas.microsoft.com/office/powerpoint/2010/main" val="37526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24</a:t>
            </a:fld>
            <a:endParaRPr lang="en-US" dirty="0"/>
          </a:p>
        </p:txBody>
      </p:sp>
      <p:sp>
        <p:nvSpPr>
          <p:cNvPr id="4" name="Title 3"/>
          <p:cNvSpPr>
            <a:spLocks noGrp="1"/>
          </p:cNvSpPr>
          <p:nvPr>
            <p:ph type="title"/>
          </p:nvPr>
        </p:nvSpPr>
        <p:spPr>
          <a:xfrm>
            <a:off x="339436" y="85031"/>
            <a:ext cx="8229600" cy="1143000"/>
          </a:xfrm>
        </p:spPr>
        <p:txBody>
          <a:bodyPr>
            <a:normAutofit/>
          </a:bodyPr>
          <a:lstStyle/>
          <a:p>
            <a:r>
              <a:rPr lang="en-US" sz="3600" b="1" kern="0" dirty="0">
                <a:solidFill>
                  <a:schemeClr val="accent4">
                    <a:lumMod val="50000"/>
                  </a:schemeClr>
                </a:solidFill>
                <a:cs typeface="Chalkboard"/>
              </a:rPr>
              <a:t>MAEIA’s Assessment Catalog</a:t>
            </a:r>
          </a:p>
        </p:txBody>
      </p:sp>
      <p:pic>
        <p:nvPicPr>
          <p:cNvPr id="5" name="Picture 4"/>
          <p:cNvPicPr>
            <a:picLocks noChangeAspect="1"/>
          </p:cNvPicPr>
          <p:nvPr/>
        </p:nvPicPr>
        <p:blipFill>
          <a:blip r:embed="rId3"/>
          <a:stretch>
            <a:fillRect/>
          </a:stretch>
        </p:blipFill>
        <p:spPr>
          <a:xfrm>
            <a:off x="0" y="5586514"/>
            <a:ext cx="9144000" cy="810768"/>
          </a:xfrm>
          <a:prstGeom prst="rect">
            <a:avLst/>
          </a:prstGeom>
        </p:spPr>
      </p:pic>
      <p:sp>
        <p:nvSpPr>
          <p:cNvPr id="7" name="Content Placeholder 2"/>
          <p:cNvSpPr txBox="1">
            <a:spLocks/>
          </p:cNvSpPr>
          <p:nvPr/>
        </p:nvSpPr>
        <p:spPr>
          <a:xfrm>
            <a:off x="665018" y="1876081"/>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arela Round" panose="00000500000000000000" pitchFamily="2" charset="-79"/>
                <a:ea typeface="+mn-ea"/>
                <a:cs typeface="Varela Round" panose="00000500000000000000" pitchFamily="2" charset="-79"/>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arela Round" panose="00000500000000000000" pitchFamily="2" charset="-79"/>
                <a:ea typeface="+mn-ea"/>
                <a:cs typeface="Varela Round" panose="00000500000000000000" pitchFamily="2" charset="-79"/>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arela Round" panose="00000500000000000000" pitchFamily="2" charset="-79"/>
                <a:ea typeface="+mn-ea"/>
                <a:cs typeface="Varela Round" panose="00000500000000000000" pitchFamily="2" charset="-79"/>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dirty="0">
                <a:latin typeface="Roboto" pitchFamily="2" charset="0"/>
                <a:ea typeface="Roboto" pitchFamily="2" charset="0"/>
                <a:cs typeface="Arial Unicode MS"/>
              </a:rPr>
              <a:t>An online catalogue </a:t>
            </a:r>
            <a:r>
              <a:rPr lang="en-US" dirty="0" smtClean="0">
                <a:cs typeface="Arial Unicode MS"/>
              </a:rPr>
              <a:t>of </a:t>
            </a:r>
            <a:r>
              <a:rPr lang="en-US" dirty="0">
                <a:cs typeface="Arial Unicode MS"/>
              </a:rPr>
              <a:t>more than 350 performance </a:t>
            </a:r>
            <a:r>
              <a:rPr lang="en-US" dirty="0" smtClean="0">
                <a:cs typeface="Arial Unicode MS"/>
              </a:rPr>
              <a:t>assessments</a:t>
            </a:r>
            <a:endParaRPr lang="en-US" dirty="0">
              <a:cs typeface="Arial Unicode MS"/>
            </a:endParaRPr>
          </a:p>
          <a:p>
            <a:pPr marL="0" indent="0">
              <a:buFont typeface="Wingdings 2"/>
              <a:buNone/>
            </a:pPr>
            <a:r>
              <a:rPr lang="en-US" dirty="0">
                <a:cs typeface="Arial Unicode MS"/>
              </a:rPr>
              <a:t>. . . for grades K-12 </a:t>
            </a:r>
            <a:endParaRPr lang="en-US" dirty="0" smtClean="0">
              <a:cs typeface="Arial Unicode MS"/>
            </a:endParaRPr>
          </a:p>
          <a:p>
            <a:pPr marL="0" indent="0">
              <a:lnSpc>
                <a:spcPct val="70000"/>
              </a:lnSpc>
              <a:spcBef>
                <a:spcPts val="300"/>
              </a:spcBef>
              <a:spcAft>
                <a:spcPts val="300"/>
              </a:spcAft>
              <a:buFont typeface="Wingdings 2"/>
              <a:buNone/>
            </a:pPr>
            <a:endParaRPr lang="en-US" dirty="0">
              <a:cs typeface="Arial Unicode MS"/>
            </a:endParaRPr>
          </a:p>
          <a:p>
            <a:pPr marL="0" indent="0">
              <a:spcAft>
                <a:spcPts val="300"/>
              </a:spcAft>
              <a:buFont typeface="Wingdings 2"/>
              <a:buNone/>
            </a:pPr>
            <a:r>
              <a:rPr lang="en-US" dirty="0">
                <a:cs typeface="Arial Unicode MS"/>
              </a:rPr>
              <a:t>. . . across four arts disciplines (dance, theatre, </a:t>
            </a:r>
            <a:r>
              <a:rPr lang="en-US" dirty="0" smtClean="0">
                <a:cs typeface="Arial Unicode MS"/>
              </a:rPr>
              <a:t>  </a:t>
            </a:r>
          </a:p>
          <a:p>
            <a:pPr marL="0" indent="0">
              <a:buFont typeface="Wingdings 2"/>
              <a:buNone/>
            </a:pPr>
            <a:r>
              <a:rPr lang="en-US" dirty="0" smtClean="0">
                <a:cs typeface="Arial Unicode MS"/>
              </a:rPr>
              <a:t>      music </a:t>
            </a:r>
            <a:r>
              <a:rPr lang="en-US" dirty="0">
                <a:cs typeface="Arial Unicode MS"/>
              </a:rPr>
              <a:t>and visual arts)</a:t>
            </a:r>
          </a:p>
          <a:p>
            <a:pPr marL="0" indent="0">
              <a:buFont typeface="Wingdings 2"/>
              <a:buNone/>
            </a:pPr>
            <a:endParaRPr lang="en-US" sz="1400" dirty="0">
              <a:cs typeface="Arial Unicode MS"/>
            </a:endParaRPr>
          </a:p>
          <a:p>
            <a:pPr marL="0" indent="0">
              <a:buFont typeface="Wingdings 2"/>
              <a:buNone/>
            </a:pPr>
            <a:r>
              <a:rPr lang="en-US" dirty="0">
                <a:cs typeface="Arial Unicode MS"/>
              </a:rPr>
              <a:t> </a:t>
            </a:r>
            <a:r>
              <a:rPr lang="is-IS" dirty="0" smtClean="0">
                <a:cs typeface="Arial Unicode MS"/>
              </a:rPr>
              <a:t>… </a:t>
            </a:r>
            <a:r>
              <a:rPr lang="en-US" dirty="0" smtClean="0">
                <a:cs typeface="Arial Unicode MS"/>
              </a:rPr>
              <a:t>is </a:t>
            </a:r>
            <a:r>
              <a:rPr lang="en-US" dirty="0">
                <a:cs typeface="Arial Unicode MS"/>
              </a:rPr>
              <a:t>available for voluntary use by Michigan  </a:t>
            </a:r>
            <a:r>
              <a:rPr lang="en-US" dirty="0" smtClean="0">
                <a:cs typeface="Arial Unicode MS"/>
              </a:rPr>
              <a:t>    </a:t>
            </a:r>
          </a:p>
          <a:p>
            <a:pPr marL="0" indent="0">
              <a:buFont typeface="Wingdings 2"/>
              <a:buNone/>
            </a:pPr>
            <a:r>
              <a:rPr lang="en-US" dirty="0" smtClean="0">
                <a:cs typeface="Arial Unicode MS"/>
              </a:rPr>
              <a:t>      educators </a:t>
            </a:r>
            <a:r>
              <a:rPr lang="en-US" dirty="0">
                <a:cs typeface="Arial Unicode MS"/>
              </a:rPr>
              <a:t>.</a:t>
            </a:r>
          </a:p>
        </p:txBody>
      </p:sp>
    </p:spTree>
    <p:extLst>
      <p:ext uri="{BB962C8B-B14F-4D97-AF65-F5344CB8AC3E}">
        <p14:creationId xmlns:p14="http://schemas.microsoft.com/office/powerpoint/2010/main" val="152301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1200727" y="1736436"/>
            <a:ext cx="6825673" cy="3587380"/>
          </a:xfrm>
          <a:prstGeom prst="wedgeRectCallou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a:xfrm>
            <a:off x="8026400" y="6243894"/>
            <a:ext cx="7620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2034466" y="1967437"/>
            <a:ext cx="5370630" cy="3329014"/>
          </a:xfrm>
        </p:spPr>
        <p:txBody>
          <a:bodyPr>
            <a:noAutofit/>
          </a:bodyPr>
          <a:lstStyle/>
          <a:p>
            <a:pPr marL="0" indent="0">
              <a:buNone/>
            </a:pPr>
            <a:r>
              <a:rPr lang="en-US" dirty="0">
                <a:cs typeface="Arial Unicode MS"/>
              </a:rPr>
              <a:t>When I looked at the catalogue of the items, I could see how so many of them are very close to what and how I teach. </a:t>
            </a:r>
          </a:p>
          <a:p>
            <a:pPr marL="0" indent="0">
              <a:buNone/>
            </a:pPr>
            <a:endParaRPr lang="en-US" sz="1000" dirty="0">
              <a:cs typeface="Arial Unicode MS"/>
            </a:endParaRPr>
          </a:p>
          <a:p>
            <a:pPr marL="0" indent="0">
              <a:buNone/>
            </a:pPr>
            <a:r>
              <a:rPr lang="en-US" dirty="0">
                <a:cs typeface="Arial Unicode MS"/>
              </a:rPr>
              <a:t>I chose seven items to try in my Photography, Design and Painting classes.  </a:t>
            </a:r>
          </a:p>
          <a:p>
            <a:pPr marL="0" indent="0">
              <a:buNone/>
            </a:pPr>
            <a:endParaRPr lang="en-US" sz="2200" i="1" dirty="0">
              <a:cs typeface="Arial Unicode MS"/>
            </a:endParaRPr>
          </a:p>
        </p:txBody>
      </p:sp>
      <p:sp>
        <p:nvSpPr>
          <p:cNvPr id="4" name="Title 3"/>
          <p:cNvSpPr>
            <a:spLocks noGrp="1"/>
          </p:cNvSpPr>
          <p:nvPr>
            <p:ph type="title"/>
          </p:nvPr>
        </p:nvSpPr>
        <p:spPr>
          <a:xfrm>
            <a:off x="457200" y="554181"/>
            <a:ext cx="8229600" cy="683491"/>
          </a:xfrm>
        </p:spPr>
        <p:txBody>
          <a:bodyPr>
            <a:noAutofit/>
          </a:bodyPr>
          <a:lstStyle/>
          <a:p>
            <a:r>
              <a:rPr lang="en-US" b="1" kern="0" dirty="0">
                <a:solidFill>
                  <a:schemeClr val="accent4">
                    <a:lumMod val="50000"/>
                  </a:schemeClr>
                </a:solidFill>
                <a:cs typeface="Chalkboard"/>
              </a:rPr>
              <a:t>MAEIA’s Assessment Catalog</a:t>
            </a:r>
            <a:endParaRPr lang="en-US" dirty="0"/>
          </a:p>
        </p:txBody>
      </p:sp>
      <p:pic>
        <p:nvPicPr>
          <p:cNvPr id="9" name="Picture 8"/>
          <p:cNvPicPr/>
          <p:nvPr/>
        </p:nvPicPr>
        <p:blipFill rotWithShape="1">
          <a:blip r:embed="rId3" cstate="email">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841" t="15922" r="32064" b="30633"/>
          <a:stretch/>
        </p:blipFill>
        <p:spPr>
          <a:xfrm>
            <a:off x="6252398" y="4751318"/>
            <a:ext cx="2048468" cy="1675138"/>
          </a:xfrm>
          <a:prstGeom prst="rect">
            <a:avLst/>
          </a:prstGeom>
          <a:ln w="25400">
            <a:noFill/>
          </a:ln>
        </p:spPr>
      </p:pic>
      <p:sp>
        <p:nvSpPr>
          <p:cNvPr id="10" name="TextBox 9"/>
          <p:cNvSpPr txBox="1"/>
          <p:nvPr/>
        </p:nvSpPr>
        <p:spPr>
          <a:xfrm>
            <a:off x="3981784" y="5503053"/>
            <a:ext cx="2164080" cy="1015663"/>
          </a:xfrm>
          <a:prstGeom prst="rect">
            <a:avLst/>
          </a:prstGeom>
          <a:no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sysClr val="windowText" lastClr="000000"/>
                </a:solidFill>
                <a:effectLst/>
                <a:uLnTx/>
                <a:uFillTx/>
                <a:latin typeface="Varela Round" panose="00000500000000000000" pitchFamily="2" charset="-79"/>
                <a:cs typeface="Varela Round" panose="00000500000000000000" pitchFamily="2" charset="-79"/>
              </a:rPr>
              <a:t>Danielle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i="1" u="none" strike="noStrike" kern="0" cap="none" spc="0" normalizeH="0" baseline="0" noProof="0" dirty="0">
                <a:ln>
                  <a:noFill/>
                </a:ln>
                <a:solidFill>
                  <a:sysClr val="windowText" lastClr="000000"/>
                </a:solidFill>
                <a:effectLst/>
                <a:uLnTx/>
                <a:uFillTx/>
                <a:latin typeface="Varela Round" panose="00000500000000000000" pitchFamily="2" charset="-79"/>
                <a:cs typeface="Varela Round" panose="00000500000000000000" pitchFamily="2" charset="-79"/>
              </a:rPr>
              <a:t>Benson-Fennell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Varela Round" panose="00000500000000000000" pitchFamily="2" charset="-79"/>
                <a:cs typeface="Varela Round" panose="00000500000000000000" pitchFamily="2" charset="-79"/>
              </a:rPr>
              <a:t>Mona Shores H.S. Norton Shores, MI</a:t>
            </a:r>
          </a:p>
        </p:txBody>
      </p:sp>
    </p:spTree>
    <p:extLst>
      <p:ext uri="{BB962C8B-B14F-4D97-AF65-F5344CB8AC3E}">
        <p14:creationId xmlns:p14="http://schemas.microsoft.com/office/powerpoint/2010/main" val="389137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4830" y="2140354"/>
            <a:ext cx="5893653" cy="4149180"/>
          </a:xfrm>
          <a:prstGeom prst="rect">
            <a:avLst/>
          </a:prstGeom>
          <a:solidFill>
            <a:schemeClr val="accent3">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Slide Number Placeholder 1"/>
          <p:cNvSpPr>
            <a:spLocks noGrp="1"/>
          </p:cNvSpPr>
          <p:nvPr>
            <p:ph type="sldNum" sz="quarter" idx="12"/>
          </p:nvPr>
        </p:nvSpPr>
        <p:spPr>
          <a:xfrm>
            <a:off x="7924800" y="6106972"/>
            <a:ext cx="7620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b="0" i="0" u="none" strike="noStrike" kern="0" cap="none" spc="0" normalizeH="0" baseline="0" noProof="0" dirty="0">
              <a:ln>
                <a:noFill/>
              </a:ln>
              <a:solidFill>
                <a:sysClr val="windowText" lastClr="000000"/>
              </a:solidFill>
              <a:effectLst/>
              <a:uLnTx/>
              <a:uFillTx/>
            </a:endParaRPr>
          </a:p>
        </p:txBody>
      </p:sp>
      <p:sp>
        <p:nvSpPr>
          <p:cNvPr id="4" name="Title 3"/>
          <p:cNvSpPr>
            <a:spLocks noGrp="1"/>
          </p:cNvSpPr>
          <p:nvPr>
            <p:ph type="title"/>
          </p:nvPr>
        </p:nvSpPr>
        <p:spPr>
          <a:xfrm>
            <a:off x="685799" y="514352"/>
            <a:ext cx="7598230" cy="557703"/>
          </a:xfrm>
        </p:spPr>
        <p:txBody>
          <a:bodyPr>
            <a:noAutofit/>
          </a:bodyPr>
          <a:lstStyle/>
          <a:p>
            <a:r>
              <a:rPr lang="en-US" sz="3600" b="1" kern="0" dirty="0">
                <a:solidFill>
                  <a:schemeClr val="accent4">
                    <a:lumMod val="50000"/>
                  </a:schemeClr>
                </a:solidFill>
                <a:latin typeface="Varela Round" panose="00000500000000000000" pitchFamily="2" charset="-79"/>
                <a:cs typeface="Chalkboard"/>
              </a:rPr>
              <a:t>MAEIA Assessments</a:t>
            </a:r>
          </a:p>
        </p:txBody>
      </p:sp>
      <p:pic>
        <p:nvPicPr>
          <p:cNvPr id="6" name="Picture 5" descr="VT401R1DbPL4E2.JPG"/>
          <p:cNvPicPr>
            <a:picLocks noChangeAspect="1"/>
          </p:cNvPicPr>
          <p:nvPr/>
        </p:nvPicPr>
        <p:blipFill rotWithShape="1">
          <a:blip r:embed="rId3" cstate="email">
            <a:extLst>
              <a:ext uri="{28A0092B-C50C-407E-A947-70E740481C1C}">
                <a14:useLocalDpi xmlns:a14="http://schemas.microsoft.com/office/drawing/2010/main" val="0"/>
              </a:ext>
            </a:extLst>
          </a:blip>
          <a:srcRect l="1993" t="9046" r="34804" b="4869"/>
          <a:stretch/>
        </p:blipFill>
        <p:spPr>
          <a:xfrm rot="5988954">
            <a:off x="6248657" y="2835529"/>
            <a:ext cx="2474747" cy="2528048"/>
          </a:xfrm>
          <a:prstGeom prst="rect">
            <a:avLst/>
          </a:prstGeom>
          <a:ln w="28575">
            <a:solidFill>
              <a:schemeClr val="accent3">
                <a:lumMod val="75000"/>
              </a:schemeClr>
            </a:solidFill>
          </a:ln>
        </p:spPr>
      </p:pic>
      <p:sp>
        <p:nvSpPr>
          <p:cNvPr id="5" name="Content Placeholder 4"/>
          <p:cNvSpPr>
            <a:spLocks noGrp="1"/>
          </p:cNvSpPr>
          <p:nvPr>
            <p:ph sz="half" idx="1"/>
          </p:nvPr>
        </p:nvSpPr>
        <p:spPr>
          <a:xfrm>
            <a:off x="789395" y="2572184"/>
            <a:ext cx="4936490" cy="3771900"/>
          </a:xfrm>
        </p:spPr>
        <p:txBody>
          <a:bodyPr>
            <a:normAutofit fontScale="77500" lnSpcReduction="20000"/>
          </a:bodyPr>
          <a:lstStyle/>
          <a:p>
            <a:pPr marL="0" indent="0">
              <a:buNone/>
            </a:pPr>
            <a:r>
              <a:rPr lang="en-US" dirty="0">
                <a:latin typeface="Roboto" pitchFamily="2" charset="0"/>
                <a:ea typeface="Roboto" pitchFamily="2" charset="0"/>
              </a:rPr>
              <a:t>The MAEIA assessments can be part of your teaching tool box. I picked activities that I wouldn’t ordinarily choose--for instance, the </a:t>
            </a:r>
            <a:r>
              <a:rPr lang="en-US" b="1" dirty="0">
                <a:solidFill>
                  <a:srgbClr val="0070C0"/>
                </a:solidFill>
                <a:latin typeface="Roboto" pitchFamily="2" charset="0"/>
                <a:ea typeface="Roboto" pitchFamily="2" charset="0"/>
              </a:rPr>
              <a:t>Sculptures with Multiples</a:t>
            </a:r>
            <a:r>
              <a:rPr lang="en-US" dirty="0">
                <a:solidFill>
                  <a:srgbClr val="0070C0"/>
                </a:solidFill>
                <a:latin typeface="Roboto" pitchFamily="2" charset="0"/>
                <a:ea typeface="Roboto" pitchFamily="2" charset="0"/>
              </a:rPr>
              <a:t> </a:t>
            </a:r>
            <a:r>
              <a:rPr lang="en-US" dirty="0">
                <a:latin typeface="Roboto" pitchFamily="2" charset="0"/>
                <a:ea typeface="Roboto" pitchFamily="2" charset="0"/>
              </a:rPr>
              <a:t>assessment.</a:t>
            </a:r>
          </a:p>
          <a:p>
            <a:pPr marL="0" indent="0">
              <a:buNone/>
            </a:pPr>
            <a:endParaRPr lang="en-US" sz="1500" dirty="0">
              <a:latin typeface="Roboto" pitchFamily="2" charset="0"/>
              <a:ea typeface="Roboto" pitchFamily="2" charset="0"/>
            </a:endParaRPr>
          </a:p>
          <a:p>
            <a:pPr marL="0" indent="0">
              <a:buNone/>
            </a:pPr>
            <a:r>
              <a:rPr lang="en-US" dirty="0">
                <a:latin typeface="Roboto" pitchFamily="2" charset="0"/>
                <a:ea typeface="Roboto" pitchFamily="2" charset="0"/>
              </a:rPr>
              <a:t>Incredible assessments, like this one, give your students an opportunity to be awesome. What my students did far surpassed my expectations.”</a:t>
            </a:r>
            <a:endParaRPr lang="en-US" sz="1800" dirty="0">
              <a:latin typeface="Roboto" pitchFamily="2" charset="0"/>
              <a:ea typeface="Roboto" pitchFamily="2" charset="0"/>
            </a:endParaRPr>
          </a:p>
          <a:p>
            <a:pPr marL="0" indent="0">
              <a:buNone/>
            </a:pPr>
            <a:endParaRPr lang="en-US" sz="1800" i="1" dirty="0">
              <a:latin typeface="Arial Unicode MS"/>
              <a:cs typeface="Arial Unicode MS"/>
            </a:endParaRPr>
          </a:p>
          <a:p>
            <a:pPr marL="0" indent="0">
              <a:buNone/>
            </a:pPr>
            <a:r>
              <a:rPr lang="en-US" sz="2000" i="1" dirty="0">
                <a:latin typeface="Arial Unicode MS"/>
                <a:cs typeface="Arial Unicode MS"/>
              </a:rPr>
              <a:t>Amy </a:t>
            </a:r>
            <a:r>
              <a:rPr lang="en-US" sz="2000" i="1" dirty="0" err="1">
                <a:latin typeface="Arial Unicode MS"/>
                <a:cs typeface="Arial Unicode MS"/>
              </a:rPr>
              <a:t>Pobanz</a:t>
            </a:r>
            <a:r>
              <a:rPr lang="en-US" sz="2000" i="1" dirty="0">
                <a:latin typeface="Arial Unicode MS"/>
                <a:cs typeface="Arial Unicode MS"/>
              </a:rPr>
              <a:t>, Art Teacher  </a:t>
            </a:r>
            <a:r>
              <a:rPr lang="en-US" sz="2000" dirty="0">
                <a:latin typeface="Arial Unicode MS"/>
                <a:cs typeface="Arial Unicode MS"/>
              </a:rPr>
              <a:t/>
            </a:r>
            <a:br>
              <a:rPr lang="en-US" sz="2000" dirty="0">
                <a:latin typeface="Arial Unicode MS"/>
                <a:cs typeface="Arial Unicode MS"/>
              </a:rPr>
            </a:br>
            <a:r>
              <a:rPr lang="en-US" sz="2000" i="1" dirty="0">
                <a:latin typeface="Arial Unicode MS"/>
                <a:cs typeface="Arial Unicode MS"/>
              </a:rPr>
              <a:t>John Glenn High School</a:t>
            </a:r>
            <a:r>
              <a:rPr lang="en-US" sz="2000" dirty="0">
                <a:latin typeface="Arial Unicode MS"/>
                <a:cs typeface="Arial Unicode MS"/>
              </a:rPr>
              <a:t/>
            </a:r>
            <a:br>
              <a:rPr lang="en-US" sz="2000" dirty="0">
                <a:latin typeface="Arial Unicode MS"/>
                <a:cs typeface="Arial Unicode MS"/>
              </a:rPr>
            </a:br>
            <a:r>
              <a:rPr lang="en-US" sz="2000" i="1" dirty="0">
                <a:latin typeface="Arial Unicode MS"/>
                <a:cs typeface="Arial Unicode MS"/>
              </a:rPr>
              <a:t>Bangor, MI</a:t>
            </a:r>
            <a:endParaRPr lang="en-US" dirty="0"/>
          </a:p>
        </p:txBody>
      </p:sp>
      <p:sp>
        <p:nvSpPr>
          <p:cNvPr id="7" name="TextBox 6"/>
          <p:cNvSpPr txBox="1"/>
          <p:nvPr/>
        </p:nvSpPr>
        <p:spPr>
          <a:xfrm>
            <a:off x="359036" y="771220"/>
            <a:ext cx="2161328" cy="3170099"/>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0" b="1" i="0" u="none" strike="noStrike" kern="0" cap="none" spc="0" normalizeH="0" baseline="0" noProof="0" dirty="0">
                <a:ln>
                  <a:noFill/>
                </a:ln>
                <a:solidFill>
                  <a:schemeClr val="accent3">
                    <a:lumMod val="75000"/>
                  </a:schemeClr>
                </a:solidFill>
                <a:effectLst/>
                <a:uLnTx/>
                <a:uFillTx/>
                <a:latin typeface="Rockwell" panose="02060603020205020403" pitchFamily="18" charset="0"/>
                <a:ea typeface="Roboto" pitchFamily="2" charset="0"/>
              </a:rPr>
              <a:t>“</a:t>
            </a:r>
          </a:p>
        </p:txBody>
      </p:sp>
    </p:spTree>
    <p:extLst>
      <p:ext uri="{BB962C8B-B14F-4D97-AF65-F5344CB8AC3E}">
        <p14:creationId xmlns:p14="http://schemas.microsoft.com/office/powerpoint/2010/main" val="37526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13664"/>
            <a:ext cx="8229600" cy="1143000"/>
          </a:xfrm>
        </p:spPr>
        <p:txBody>
          <a:bodyPr/>
          <a:lstStyle/>
          <a:p>
            <a:r>
              <a:rPr lang="en-US" sz="3600" b="1" kern="0" dirty="0">
                <a:solidFill>
                  <a:schemeClr val="accent4">
                    <a:lumMod val="50000"/>
                  </a:schemeClr>
                </a:solidFill>
                <a:cs typeface="Chalkboard"/>
              </a:rPr>
              <a:t>maeia-artsednetwork.org</a:t>
            </a:r>
            <a:r>
              <a:rPr lang="en-US" dirty="0"/>
              <a:t> </a:t>
            </a:r>
          </a:p>
        </p:txBody>
      </p:sp>
      <p:sp>
        <p:nvSpPr>
          <p:cNvPr id="2" name="Slide Number Placeholder 1"/>
          <p:cNvSpPr>
            <a:spLocks noGrp="1"/>
          </p:cNvSpPr>
          <p:nvPr>
            <p:ph type="sldNum" sz="quarter" idx="12"/>
          </p:nvPr>
        </p:nvSpPr>
        <p:spPr>
          <a:xfrm>
            <a:off x="8145780" y="6446837"/>
            <a:ext cx="7620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8347" y="1117454"/>
            <a:ext cx="7375908" cy="5738457"/>
          </a:xfrm>
          <a:prstGeom prst="rect">
            <a:avLst/>
          </a:prstGeom>
        </p:spPr>
      </p:pic>
    </p:spTree>
    <p:extLst>
      <p:ext uri="{BB962C8B-B14F-4D97-AF65-F5344CB8AC3E}">
        <p14:creationId xmlns:p14="http://schemas.microsoft.com/office/powerpoint/2010/main" val="16162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Content Placeholder 3"/>
          <p:cNvSpPr>
            <a:spLocks noGrp="1"/>
          </p:cNvSpPr>
          <p:nvPr>
            <p:ph sz="half" idx="1"/>
          </p:nvPr>
        </p:nvSpPr>
        <p:spPr>
          <a:xfrm>
            <a:off x="2598651" y="2411616"/>
            <a:ext cx="4550295" cy="1716232"/>
          </a:xfrm>
        </p:spPr>
        <p:txBody>
          <a:bodyPr>
            <a:normAutofit/>
          </a:bodyPr>
          <a:lstStyle/>
          <a:p>
            <a:pPr marL="0" indent="0">
              <a:buNone/>
            </a:pPr>
            <a:r>
              <a:rPr lang="en-US" altLang="en-US" sz="3200" dirty="0">
                <a:latin typeface="Roboto" pitchFamily="2" charset="0"/>
                <a:ea typeface="Roboto" pitchFamily="2" charset="0"/>
              </a:rPr>
              <a:t>MAEIA Project</a:t>
            </a:r>
          </a:p>
          <a:p>
            <a:pPr marL="0" indent="0">
              <a:buNone/>
            </a:pPr>
            <a:r>
              <a:rPr lang="en-US" altLang="en-US" dirty="0">
                <a:latin typeface="Varela Round" panose="02000000000000000000" pitchFamily="2" charset="0"/>
              </a:rPr>
              <a:t>517-816-4520</a:t>
            </a:r>
          </a:p>
          <a:p>
            <a:pPr marL="0" indent="0">
              <a:buNone/>
            </a:pPr>
            <a:r>
              <a:rPr lang="en-US" dirty="0">
                <a:latin typeface="Varela Round" panose="02000000000000000000" pitchFamily="2" charset="0"/>
              </a:rPr>
              <a:t>maeia.artsed@gmail.com</a:t>
            </a:r>
            <a:endParaRPr lang="en-US" sz="1800" b="1" dirty="0"/>
          </a:p>
          <a:p>
            <a:pPr marL="0" indent="0">
              <a:buNone/>
            </a:pPr>
            <a:endParaRPr lang="en-US" sz="1800" dirty="0"/>
          </a:p>
        </p:txBody>
      </p:sp>
      <p:sp>
        <p:nvSpPr>
          <p:cNvPr id="5" name="Title 4"/>
          <p:cNvSpPr>
            <a:spLocks noGrp="1"/>
          </p:cNvSpPr>
          <p:nvPr>
            <p:ph type="title"/>
          </p:nvPr>
        </p:nvSpPr>
        <p:spPr/>
        <p:txBody>
          <a:bodyPr>
            <a:normAutofit/>
          </a:bodyPr>
          <a:lstStyle/>
          <a:p>
            <a:r>
              <a:rPr lang="en-US" sz="3600" b="1" kern="0" dirty="0">
                <a:cs typeface="Chalkboard"/>
              </a:rPr>
              <a:t>Contact Us</a:t>
            </a:r>
          </a:p>
        </p:txBody>
      </p:sp>
      <p:pic>
        <p:nvPicPr>
          <p:cNvPr id="7" name="Picture 6" descr="MAEIA_LOGO_TAGLINE_FINAL.jpg"/>
          <p:cNvPicPr>
            <a:picLocks noChangeAspect="1"/>
          </p:cNvPicPr>
          <p:nvPr/>
        </p:nvPicPr>
        <p:blipFill rotWithShape="1">
          <a:blip r:embed="rId3">
            <a:extLst>
              <a:ext uri="{28A0092B-C50C-407E-A947-70E740481C1C}">
                <a14:useLocalDpi xmlns:a14="http://schemas.microsoft.com/office/drawing/2010/main" val="0"/>
              </a:ext>
            </a:extLst>
          </a:blip>
          <a:srcRect l="24293" r="20110"/>
          <a:stretch/>
        </p:blipFill>
        <p:spPr>
          <a:xfrm>
            <a:off x="3318510" y="4284864"/>
            <a:ext cx="2506980" cy="1581150"/>
          </a:xfrm>
          <a:prstGeom prst="rect">
            <a:avLst/>
          </a:prstGeom>
          <a:solidFill>
            <a:schemeClr val="bg1">
              <a:alpha val="0"/>
            </a:schemeClr>
          </a:solidFill>
        </p:spPr>
      </p:pic>
    </p:spTree>
    <p:extLst>
      <p:ext uri="{BB962C8B-B14F-4D97-AF65-F5344CB8AC3E}">
        <p14:creationId xmlns:p14="http://schemas.microsoft.com/office/powerpoint/2010/main" val="254032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683495" y="1863440"/>
            <a:ext cx="3828011" cy="4567730"/>
          </a:xfrm>
        </p:spPr>
        <p:txBody>
          <a:bodyPr>
            <a:noAutofit/>
          </a:bodyPr>
          <a:lstStyle/>
          <a:p>
            <a:pPr marL="0" indent="0">
              <a:buNone/>
            </a:pPr>
            <a:r>
              <a:rPr lang="en-US" sz="2000" dirty="0">
                <a:latin typeface="Varela Round" panose="02000000000000000000" pitchFamily="2" charset="0"/>
                <a:cs typeface="Century Gothic"/>
              </a:rPr>
              <a:t>Introduction to the MAEIA Project</a:t>
            </a:r>
          </a:p>
          <a:p>
            <a:pPr marL="0" indent="0">
              <a:buNone/>
            </a:pPr>
            <a:endParaRPr lang="en-US" sz="800" dirty="0">
              <a:latin typeface="Varela Round" panose="02000000000000000000" pitchFamily="2" charset="0"/>
              <a:cs typeface="Century Gothic"/>
            </a:endParaRPr>
          </a:p>
          <a:p>
            <a:pPr marL="0" indent="0">
              <a:buNone/>
            </a:pPr>
            <a:r>
              <a:rPr lang="en-US" sz="2000" dirty="0">
                <a:solidFill>
                  <a:schemeClr val="accent5">
                    <a:lumMod val="75000"/>
                  </a:schemeClr>
                </a:solidFill>
                <a:latin typeface="Varela Round" panose="02000000000000000000" pitchFamily="2" charset="0"/>
                <a:cs typeface="Century Gothic"/>
              </a:rPr>
              <a:t>Overview of the MAEIA Assessments</a:t>
            </a:r>
          </a:p>
          <a:p>
            <a:pPr marL="0" indent="0">
              <a:buNone/>
            </a:pPr>
            <a:endParaRPr lang="en-US" sz="800" dirty="0">
              <a:latin typeface="Varela Round" panose="02000000000000000000" pitchFamily="2" charset="0"/>
              <a:cs typeface="Century Gothic"/>
            </a:endParaRPr>
          </a:p>
          <a:p>
            <a:pPr marL="0" indent="0">
              <a:buNone/>
            </a:pPr>
            <a:r>
              <a:rPr lang="en-US" sz="2000" dirty="0">
                <a:latin typeface="Varela Round" panose="02000000000000000000" pitchFamily="2" charset="0"/>
                <a:cs typeface="Century Gothic"/>
              </a:rPr>
              <a:t>Overview of the Content Standards Assessed by the MAEIA Assessments</a:t>
            </a:r>
          </a:p>
          <a:p>
            <a:pPr marL="0" indent="0">
              <a:buNone/>
            </a:pPr>
            <a:endParaRPr lang="en-US" sz="800" dirty="0">
              <a:latin typeface="Varela Round" panose="02000000000000000000" pitchFamily="2" charset="0"/>
              <a:cs typeface="Century Gothic"/>
            </a:endParaRPr>
          </a:p>
          <a:p>
            <a:pPr marL="0" indent="0">
              <a:buNone/>
            </a:pPr>
            <a:r>
              <a:rPr lang="en-US" sz="2000" dirty="0">
                <a:latin typeface="Varela Round" panose="02000000000000000000" pitchFamily="2" charset="0"/>
                <a:cs typeface="Century Gothic"/>
              </a:rPr>
              <a:t>Selecting the MAEIA Assessments</a:t>
            </a:r>
          </a:p>
          <a:p>
            <a:pPr marL="0" indent="0">
              <a:buNone/>
            </a:pPr>
            <a:endParaRPr lang="en-US" sz="800" dirty="0">
              <a:latin typeface="Varela Round" panose="02000000000000000000" pitchFamily="2" charset="0"/>
              <a:cs typeface="Century Gothic"/>
            </a:endParaRPr>
          </a:p>
          <a:p>
            <a:pPr marL="0" indent="0">
              <a:buNone/>
            </a:pPr>
            <a:r>
              <a:rPr lang="en-US" sz="2000" dirty="0">
                <a:latin typeface="Varela Round" panose="02000000000000000000" pitchFamily="2" charset="0"/>
                <a:cs typeface="Century Gothic"/>
              </a:rPr>
              <a:t>Navigating the MAEIA Website</a:t>
            </a:r>
          </a:p>
          <a:p>
            <a:endParaRPr lang="en-US" dirty="0"/>
          </a:p>
        </p:txBody>
      </p:sp>
      <p:sp>
        <p:nvSpPr>
          <p:cNvPr id="4" name="Title 3"/>
          <p:cNvSpPr>
            <a:spLocks noGrp="1"/>
          </p:cNvSpPr>
          <p:nvPr>
            <p:ph type="title"/>
          </p:nvPr>
        </p:nvSpPr>
        <p:spPr>
          <a:xfrm>
            <a:off x="228600" y="97039"/>
            <a:ext cx="8229600" cy="1143000"/>
          </a:xfrm>
        </p:spPr>
        <p:txBody>
          <a:bodyPr>
            <a:normAutofit/>
          </a:bodyPr>
          <a:lstStyle/>
          <a:p>
            <a:r>
              <a:rPr lang="en-US" sz="3600" b="1" kern="0" dirty="0">
                <a:solidFill>
                  <a:schemeClr val="accent4">
                    <a:lumMod val="50000"/>
                  </a:schemeClr>
                </a:solidFill>
                <a:cs typeface="Chalkboard"/>
              </a:rPr>
              <a:t>Overview of the Module Series</a:t>
            </a:r>
          </a:p>
        </p:txBody>
      </p:sp>
      <p:sp>
        <p:nvSpPr>
          <p:cNvPr id="6" name="Content Placeholder 2"/>
          <p:cNvSpPr txBox="1">
            <a:spLocks/>
          </p:cNvSpPr>
          <p:nvPr/>
        </p:nvSpPr>
        <p:spPr>
          <a:xfrm>
            <a:off x="5149735" y="1863439"/>
            <a:ext cx="3537065" cy="43891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Varela Round" panose="00000500000000000000" pitchFamily="2" charset="-79"/>
                <a:ea typeface="+mn-ea"/>
                <a:cs typeface="Varela Round" panose="00000500000000000000" pitchFamily="2" charset="-79"/>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Varela Round" panose="00000500000000000000" pitchFamily="2" charset="-79"/>
                <a:ea typeface="+mn-ea"/>
                <a:cs typeface="Varela Round" panose="00000500000000000000" pitchFamily="2" charset="-79"/>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Varela Round" panose="00000500000000000000" pitchFamily="2" charset="-79"/>
                <a:ea typeface="+mn-ea"/>
                <a:cs typeface="Varela Round" panose="00000500000000000000" pitchFamily="2" charset="-79"/>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Varela Round" panose="00000500000000000000" pitchFamily="2" charset="-79"/>
                <a:ea typeface="+mn-ea"/>
                <a:cs typeface="Varela Round" panose="00000500000000000000" pitchFamily="2" charset="-79"/>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Varela Round"/>
                <a:ea typeface="Roboto" pitchFamily="2" charset="0"/>
                <a:cs typeface="Varela Round"/>
              </a:rPr>
              <a:t>Administering the MAEIA Assessments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0" i="0" u="none" strike="noStrike" kern="1200" cap="none" spc="0" normalizeH="0" baseline="0" noProof="0" dirty="0">
              <a:ln>
                <a:noFill/>
              </a:ln>
              <a:solidFill>
                <a:schemeClr val="tx1"/>
              </a:solidFill>
              <a:effectLst/>
              <a:uLnTx/>
              <a:uFillTx/>
              <a:latin typeface="Roboto" pitchFamily="2" charset="0"/>
              <a:ea typeface="Roboto" pitchFamily="2" charset="0"/>
              <a:cs typeface="Century Gothic"/>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Varela Round" panose="02000000000000000000" pitchFamily="2" charset="0"/>
                <a:ea typeface="+mn-ea"/>
                <a:cs typeface="Century Gothic"/>
              </a:rPr>
              <a:t>Scoring and Reporting the MAEIA Assessments</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 b="0" i="0" u="none" strike="noStrike" kern="1200" cap="none" spc="0" normalizeH="0" baseline="0" noProof="0" dirty="0">
              <a:ln>
                <a:noFill/>
              </a:ln>
              <a:solidFill>
                <a:schemeClr val="tx1"/>
              </a:solidFill>
              <a:effectLst/>
              <a:uLnTx/>
              <a:uFillTx/>
              <a:latin typeface="Varela Round" panose="02000000000000000000" pitchFamily="2" charset="0"/>
              <a:ea typeface="+mn-ea"/>
              <a:cs typeface="Century Gothic"/>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Varela Round" panose="02000000000000000000" pitchFamily="2" charset="0"/>
                <a:ea typeface="+mn-ea"/>
                <a:cs typeface="Century Gothic"/>
              </a:rPr>
              <a:t>Using the MAEIA Assessments to Demonstrate Educator Effectiveness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Varela Round" panose="00000500000000000000" pitchFamily="2" charset="-79"/>
              <a:ea typeface="+mn-ea"/>
              <a:cs typeface="Varela Round" panose="00000500000000000000" pitchFamily="2" charset="-79"/>
            </a:endParaRPr>
          </a:p>
        </p:txBody>
      </p:sp>
      <p:sp>
        <p:nvSpPr>
          <p:cNvPr id="7" name="Oval 6"/>
          <p:cNvSpPr/>
          <p:nvPr/>
        </p:nvSpPr>
        <p:spPr>
          <a:xfrm>
            <a:off x="228600" y="1970116"/>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TextBox 7"/>
          <p:cNvSpPr txBox="1"/>
          <p:nvPr/>
        </p:nvSpPr>
        <p:spPr>
          <a:xfrm>
            <a:off x="228600" y="1978429"/>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1</a:t>
            </a:r>
          </a:p>
        </p:txBody>
      </p:sp>
      <p:sp>
        <p:nvSpPr>
          <p:cNvPr id="9" name="Oval 8"/>
          <p:cNvSpPr/>
          <p:nvPr/>
        </p:nvSpPr>
        <p:spPr>
          <a:xfrm>
            <a:off x="228600" y="2724032"/>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Box 9"/>
          <p:cNvSpPr txBox="1"/>
          <p:nvPr/>
        </p:nvSpPr>
        <p:spPr>
          <a:xfrm>
            <a:off x="228600" y="2732345"/>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2</a:t>
            </a:r>
          </a:p>
        </p:txBody>
      </p:sp>
      <p:sp>
        <p:nvSpPr>
          <p:cNvPr id="11" name="Oval 10"/>
          <p:cNvSpPr/>
          <p:nvPr/>
        </p:nvSpPr>
        <p:spPr>
          <a:xfrm>
            <a:off x="228600" y="3660370"/>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extBox 11"/>
          <p:cNvSpPr txBox="1"/>
          <p:nvPr/>
        </p:nvSpPr>
        <p:spPr>
          <a:xfrm>
            <a:off x="228600" y="3668683"/>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3</a:t>
            </a:r>
          </a:p>
        </p:txBody>
      </p:sp>
      <p:sp>
        <p:nvSpPr>
          <p:cNvPr id="13" name="Oval 12"/>
          <p:cNvSpPr/>
          <p:nvPr/>
        </p:nvSpPr>
        <p:spPr>
          <a:xfrm>
            <a:off x="228600" y="4741020"/>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228600" y="4749333"/>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4</a:t>
            </a:r>
          </a:p>
        </p:txBody>
      </p:sp>
      <p:sp>
        <p:nvSpPr>
          <p:cNvPr id="15" name="Oval 14"/>
          <p:cNvSpPr/>
          <p:nvPr/>
        </p:nvSpPr>
        <p:spPr>
          <a:xfrm>
            <a:off x="230451" y="5547359"/>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Box 15"/>
          <p:cNvSpPr txBox="1"/>
          <p:nvPr/>
        </p:nvSpPr>
        <p:spPr>
          <a:xfrm>
            <a:off x="230451" y="5555672"/>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5</a:t>
            </a:r>
          </a:p>
        </p:txBody>
      </p:sp>
      <p:sp>
        <p:nvSpPr>
          <p:cNvPr id="17" name="Oval 16"/>
          <p:cNvSpPr/>
          <p:nvPr/>
        </p:nvSpPr>
        <p:spPr>
          <a:xfrm>
            <a:off x="4676836" y="2004373"/>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Box 17"/>
          <p:cNvSpPr txBox="1"/>
          <p:nvPr/>
        </p:nvSpPr>
        <p:spPr>
          <a:xfrm>
            <a:off x="4676836" y="2012686"/>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6</a:t>
            </a:r>
          </a:p>
        </p:txBody>
      </p:sp>
      <p:sp>
        <p:nvSpPr>
          <p:cNvPr id="19" name="Oval 18"/>
          <p:cNvSpPr/>
          <p:nvPr/>
        </p:nvSpPr>
        <p:spPr>
          <a:xfrm>
            <a:off x="4676836" y="2815127"/>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p:cNvSpPr txBox="1"/>
          <p:nvPr/>
        </p:nvSpPr>
        <p:spPr>
          <a:xfrm>
            <a:off x="4676836" y="2823440"/>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7</a:t>
            </a:r>
          </a:p>
        </p:txBody>
      </p:sp>
      <p:sp>
        <p:nvSpPr>
          <p:cNvPr id="21" name="Oval 20"/>
          <p:cNvSpPr/>
          <p:nvPr/>
        </p:nvSpPr>
        <p:spPr>
          <a:xfrm>
            <a:off x="4676836" y="3616469"/>
            <a:ext cx="407324" cy="407324"/>
          </a:xfrm>
          <a:prstGeom prst="ellipse">
            <a:avLst/>
          </a:prstGeom>
          <a:solidFill>
            <a:schemeClr val="tx2"/>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TextBox 21"/>
          <p:cNvSpPr txBox="1"/>
          <p:nvPr/>
        </p:nvSpPr>
        <p:spPr>
          <a:xfrm>
            <a:off x="4676836" y="3624782"/>
            <a:ext cx="407324"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2">
                    <a:lumMod val="60000"/>
                    <a:lumOff val="40000"/>
                  </a:schemeClr>
                </a:solidFill>
                <a:effectLst/>
                <a:uLnTx/>
                <a:uFillTx/>
                <a:latin typeface="Roboto" pitchFamily="2" charset="0"/>
                <a:ea typeface="Roboto" pitchFamily="2" charset="0"/>
                <a:cs typeface="Century Gothic"/>
              </a:rPr>
              <a:t>8</a:t>
            </a:r>
          </a:p>
        </p:txBody>
      </p:sp>
      <p:cxnSp>
        <p:nvCxnSpPr>
          <p:cNvPr id="23" name="Straight Connector 22"/>
          <p:cNvCxnSpPr/>
          <p:nvPr/>
        </p:nvCxnSpPr>
        <p:spPr>
          <a:xfrm>
            <a:off x="794327" y="2633397"/>
            <a:ext cx="3289993" cy="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4327" y="3441579"/>
            <a:ext cx="3289993" cy="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4327" y="4554561"/>
            <a:ext cx="3289993" cy="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4327" y="5385833"/>
            <a:ext cx="3289993" cy="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41636" y="2662140"/>
            <a:ext cx="3289993" cy="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41636" y="3460051"/>
            <a:ext cx="3289993" cy="0"/>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3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6218" y="1773382"/>
            <a:ext cx="6548582" cy="4673600"/>
          </a:xfrm>
          <a:prstGeom prst="rect">
            <a:avLst/>
          </a:prstGeom>
          <a:solidFill>
            <a:schemeClr val="accent1">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01CF334-2D5C-4859-84A6-CA7E6E43FAEB}" type="slidenum">
              <a:rPr lang="en-US" smtClean="0"/>
              <a:pPr/>
              <a:t>4</a:t>
            </a:fld>
            <a:endParaRPr lang="en-US" dirty="0"/>
          </a:p>
        </p:txBody>
      </p:sp>
      <p:sp>
        <p:nvSpPr>
          <p:cNvPr id="3" name="Content Placeholder 2"/>
          <p:cNvSpPr>
            <a:spLocks noGrp="1"/>
          </p:cNvSpPr>
          <p:nvPr>
            <p:ph idx="1"/>
          </p:nvPr>
        </p:nvSpPr>
        <p:spPr>
          <a:xfrm>
            <a:off x="2600037" y="1960879"/>
            <a:ext cx="4789055" cy="4389120"/>
          </a:xfrm>
        </p:spPr>
        <p:txBody>
          <a:bodyPr/>
          <a:lstStyle/>
          <a:p>
            <a:pPr marL="0" indent="0">
              <a:buNone/>
            </a:pPr>
            <a:r>
              <a:rPr lang="en-US" sz="2400" dirty="0"/>
              <a:t>Provide an overview of how the MAEIA assessments were created,</a:t>
            </a:r>
            <a:r>
              <a:rPr lang="en-US" sz="2400" dirty="0" smtClean="0"/>
              <a:t> edited, reviewed</a:t>
            </a:r>
            <a:r>
              <a:rPr lang="en-US" sz="2400" dirty="0"/>
              <a:t>, field tested, revised, and </a:t>
            </a:r>
            <a:r>
              <a:rPr lang="en-US" sz="2400" dirty="0" smtClean="0"/>
              <a:t>finalized</a:t>
            </a:r>
            <a:endParaRPr lang="en-US" sz="2400" dirty="0"/>
          </a:p>
          <a:p>
            <a:pPr marL="0" indent="0">
              <a:buNone/>
            </a:pPr>
            <a:endParaRPr lang="en-US" sz="1000" dirty="0"/>
          </a:p>
          <a:p>
            <a:pPr marL="0" indent="0">
              <a:buNone/>
            </a:pPr>
            <a:r>
              <a:rPr lang="en-US" sz="2400" dirty="0"/>
              <a:t>Describe the different types of assessments that are </a:t>
            </a:r>
            <a:r>
              <a:rPr lang="en-US" sz="2400" dirty="0" smtClean="0"/>
              <a:t>available</a:t>
            </a:r>
            <a:endParaRPr lang="en-US" sz="2400" dirty="0"/>
          </a:p>
          <a:p>
            <a:pPr marL="0" indent="0">
              <a:buNone/>
            </a:pPr>
            <a:endParaRPr lang="en-US" sz="1000" dirty="0"/>
          </a:p>
          <a:p>
            <a:pPr marL="0" indent="0">
              <a:buNone/>
            </a:pPr>
            <a:r>
              <a:rPr lang="en-US" sz="2400" dirty="0"/>
              <a:t>Describe how these assessments can be used for different purposes and in different </a:t>
            </a:r>
            <a:r>
              <a:rPr lang="en-US" sz="2400" dirty="0" smtClean="0"/>
              <a:t>contexts</a:t>
            </a:r>
            <a:endParaRPr lang="en-US" sz="2400" dirty="0"/>
          </a:p>
        </p:txBody>
      </p:sp>
      <p:sp>
        <p:nvSpPr>
          <p:cNvPr id="4" name="Title 3"/>
          <p:cNvSpPr>
            <a:spLocks noGrp="1"/>
          </p:cNvSpPr>
          <p:nvPr>
            <p:ph type="title"/>
          </p:nvPr>
        </p:nvSpPr>
        <p:spPr>
          <a:xfrm>
            <a:off x="302491" y="103504"/>
            <a:ext cx="8229600" cy="1143000"/>
          </a:xfrm>
        </p:spPr>
        <p:txBody>
          <a:bodyPr>
            <a:normAutofit/>
          </a:bodyPr>
          <a:lstStyle/>
          <a:p>
            <a:r>
              <a:rPr lang="en-US" sz="3600" b="1" kern="0" dirty="0" smtClean="0">
                <a:solidFill>
                  <a:schemeClr val="accent4">
                    <a:lumMod val="50000"/>
                  </a:schemeClr>
                </a:solidFill>
                <a:cs typeface="Chalkboard"/>
              </a:rPr>
              <a:t>Purposes </a:t>
            </a:r>
            <a:r>
              <a:rPr lang="en-US" sz="3600" b="1" kern="0" dirty="0">
                <a:solidFill>
                  <a:schemeClr val="accent4">
                    <a:lumMod val="50000"/>
                  </a:schemeClr>
                </a:solidFill>
                <a:cs typeface="Chalkboard"/>
              </a:rPr>
              <a:t>of this Module</a:t>
            </a:r>
          </a:p>
        </p:txBody>
      </p:sp>
      <p:sp>
        <p:nvSpPr>
          <p:cNvPr id="7" name="Notched Right Arrow 6"/>
          <p:cNvSpPr/>
          <p:nvPr/>
        </p:nvSpPr>
        <p:spPr>
          <a:xfrm>
            <a:off x="1080656" y="2235200"/>
            <a:ext cx="1117600" cy="951345"/>
          </a:xfrm>
          <a:prstGeom prst="notchedRightArrow">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Notched Right Arrow 7"/>
          <p:cNvSpPr/>
          <p:nvPr/>
        </p:nvSpPr>
        <p:spPr>
          <a:xfrm>
            <a:off x="1080656" y="3588329"/>
            <a:ext cx="1117600" cy="951345"/>
          </a:xfrm>
          <a:prstGeom prst="notchedRightArrow">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Notched Right Arrow 8"/>
          <p:cNvSpPr/>
          <p:nvPr/>
        </p:nvSpPr>
        <p:spPr>
          <a:xfrm>
            <a:off x="1080656" y="4891062"/>
            <a:ext cx="1117600" cy="951345"/>
          </a:xfrm>
          <a:prstGeom prst="notchedRightArrow">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Oval 9"/>
          <p:cNvSpPr/>
          <p:nvPr/>
        </p:nvSpPr>
        <p:spPr>
          <a:xfrm>
            <a:off x="2401453" y="2096653"/>
            <a:ext cx="175491" cy="175491"/>
          </a:xfrm>
          <a:prstGeom prst="ellipse">
            <a:avLst/>
          </a:prstGeom>
          <a:solidFill>
            <a:schemeClr val="tx2">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Oval 10"/>
          <p:cNvSpPr/>
          <p:nvPr/>
        </p:nvSpPr>
        <p:spPr>
          <a:xfrm>
            <a:off x="2424546" y="3819235"/>
            <a:ext cx="175491" cy="175491"/>
          </a:xfrm>
          <a:prstGeom prst="ellipse">
            <a:avLst/>
          </a:prstGeom>
          <a:solidFill>
            <a:schemeClr val="tx2">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Oval 11"/>
          <p:cNvSpPr/>
          <p:nvPr/>
        </p:nvSpPr>
        <p:spPr>
          <a:xfrm>
            <a:off x="2424546" y="4803316"/>
            <a:ext cx="175491" cy="175491"/>
          </a:xfrm>
          <a:prstGeom prst="ellipse">
            <a:avLst/>
          </a:prstGeom>
          <a:solidFill>
            <a:schemeClr val="tx2">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31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5</a:t>
            </a:fld>
            <a:endParaRPr lang="en-US" dirty="0"/>
          </a:p>
        </p:txBody>
      </p:sp>
      <p:sp>
        <p:nvSpPr>
          <p:cNvPr id="4" name="Title 3"/>
          <p:cNvSpPr>
            <a:spLocks noGrp="1"/>
          </p:cNvSpPr>
          <p:nvPr>
            <p:ph type="title"/>
          </p:nvPr>
        </p:nvSpPr>
        <p:spPr>
          <a:xfrm>
            <a:off x="228600" y="64482"/>
            <a:ext cx="8229600" cy="1143000"/>
          </a:xfrm>
        </p:spPr>
        <p:txBody>
          <a:bodyPr>
            <a:normAutofit/>
          </a:bodyPr>
          <a:lstStyle/>
          <a:p>
            <a:r>
              <a:rPr lang="en-US" sz="3600" b="1" kern="0" dirty="0">
                <a:solidFill>
                  <a:schemeClr val="accent4">
                    <a:lumMod val="50000"/>
                  </a:schemeClr>
                </a:solidFill>
                <a:cs typeface="Chalkboard"/>
              </a:rPr>
              <a:t>MAEIA Four-Year Development Plan</a:t>
            </a:r>
          </a:p>
        </p:txBody>
      </p:sp>
      <p:sp>
        <p:nvSpPr>
          <p:cNvPr id="5" name="TextBox 4"/>
          <p:cNvSpPr txBox="1"/>
          <p:nvPr/>
        </p:nvSpPr>
        <p:spPr>
          <a:xfrm>
            <a:off x="228600" y="1752917"/>
            <a:ext cx="2826327" cy="769441"/>
          </a:xfrm>
          <a:prstGeom prst="rect">
            <a:avLst/>
          </a:prstGeom>
          <a:noFill/>
          <a:ln>
            <a:noFill/>
          </a:ln>
        </p:spPr>
        <p:txBody>
          <a:bodyPr wrap="square" rtlCol="0">
            <a:spAutoFit/>
          </a:bodyPr>
          <a:lstStyle/>
          <a:p>
            <a:r>
              <a:rPr lang="en-US" sz="2400" dirty="0">
                <a:solidFill>
                  <a:schemeClr val="accent6">
                    <a:lumMod val="75000"/>
                  </a:schemeClr>
                </a:solidFill>
                <a:latin typeface="Roboto" pitchFamily="2" charset="0"/>
                <a:ea typeface="Roboto" pitchFamily="2" charset="0"/>
              </a:rPr>
              <a:t>Year 1</a:t>
            </a:r>
          </a:p>
          <a:p>
            <a:r>
              <a:rPr lang="en-US" sz="2000" dirty="0">
                <a:latin typeface="Varela Round" panose="02000000000000000000" pitchFamily="2" charset="0"/>
              </a:rPr>
              <a:t>2012 - 2013</a:t>
            </a:r>
          </a:p>
        </p:txBody>
      </p:sp>
      <p:sp>
        <p:nvSpPr>
          <p:cNvPr id="6" name="TextBox 5"/>
          <p:cNvSpPr txBox="1"/>
          <p:nvPr/>
        </p:nvSpPr>
        <p:spPr>
          <a:xfrm>
            <a:off x="228599" y="2810481"/>
            <a:ext cx="2826327" cy="769441"/>
          </a:xfrm>
          <a:prstGeom prst="rect">
            <a:avLst/>
          </a:prstGeom>
          <a:noFill/>
          <a:ln>
            <a:noFill/>
          </a:ln>
        </p:spPr>
        <p:txBody>
          <a:bodyPr wrap="square" rtlCol="0">
            <a:spAutoFit/>
          </a:bodyPr>
          <a:lstStyle/>
          <a:p>
            <a:r>
              <a:rPr lang="en-US" sz="2400" dirty="0">
                <a:solidFill>
                  <a:schemeClr val="accent4">
                    <a:lumMod val="75000"/>
                  </a:schemeClr>
                </a:solidFill>
                <a:latin typeface="Roboto" pitchFamily="2" charset="0"/>
                <a:ea typeface="Roboto" pitchFamily="2" charset="0"/>
              </a:rPr>
              <a:t>Year 2</a:t>
            </a:r>
          </a:p>
          <a:p>
            <a:r>
              <a:rPr lang="en-US" sz="2000" dirty="0">
                <a:latin typeface="Varela Round" panose="02000000000000000000" pitchFamily="2" charset="0"/>
              </a:rPr>
              <a:t>2013 - 2014</a:t>
            </a:r>
          </a:p>
        </p:txBody>
      </p:sp>
      <p:sp>
        <p:nvSpPr>
          <p:cNvPr id="7" name="TextBox 6"/>
          <p:cNvSpPr txBox="1"/>
          <p:nvPr/>
        </p:nvSpPr>
        <p:spPr>
          <a:xfrm>
            <a:off x="228600" y="4052771"/>
            <a:ext cx="2826327" cy="769441"/>
          </a:xfrm>
          <a:prstGeom prst="rect">
            <a:avLst/>
          </a:prstGeom>
          <a:noFill/>
          <a:ln>
            <a:noFill/>
          </a:ln>
        </p:spPr>
        <p:txBody>
          <a:bodyPr wrap="square" rtlCol="0">
            <a:spAutoFit/>
          </a:bodyPr>
          <a:lstStyle/>
          <a:p>
            <a:r>
              <a:rPr lang="en-US" sz="2400" dirty="0">
                <a:solidFill>
                  <a:schemeClr val="accent1">
                    <a:lumMod val="75000"/>
                  </a:schemeClr>
                </a:solidFill>
                <a:latin typeface="Roboto" pitchFamily="2" charset="0"/>
                <a:ea typeface="Roboto" pitchFamily="2" charset="0"/>
              </a:rPr>
              <a:t>Year 3</a:t>
            </a:r>
          </a:p>
          <a:p>
            <a:r>
              <a:rPr lang="en-US" sz="2000" dirty="0">
                <a:latin typeface="Varela Round" panose="02000000000000000000" pitchFamily="2" charset="0"/>
              </a:rPr>
              <a:t>2013 - 2014</a:t>
            </a:r>
          </a:p>
        </p:txBody>
      </p:sp>
      <p:sp>
        <p:nvSpPr>
          <p:cNvPr id="8" name="TextBox 7"/>
          <p:cNvSpPr txBox="1"/>
          <p:nvPr/>
        </p:nvSpPr>
        <p:spPr>
          <a:xfrm>
            <a:off x="228600" y="5295061"/>
            <a:ext cx="2826327" cy="769441"/>
          </a:xfrm>
          <a:prstGeom prst="rect">
            <a:avLst/>
          </a:prstGeom>
          <a:noFill/>
          <a:ln>
            <a:noFill/>
          </a:ln>
        </p:spPr>
        <p:txBody>
          <a:bodyPr wrap="square" rtlCol="0">
            <a:spAutoFit/>
          </a:bodyPr>
          <a:lstStyle/>
          <a:p>
            <a:r>
              <a:rPr lang="en-US" sz="2400" dirty="0">
                <a:solidFill>
                  <a:schemeClr val="accent5">
                    <a:lumMod val="75000"/>
                  </a:schemeClr>
                </a:solidFill>
                <a:latin typeface="Roboto" pitchFamily="2" charset="0"/>
                <a:ea typeface="Roboto" pitchFamily="2" charset="0"/>
              </a:rPr>
              <a:t>Year 4</a:t>
            </a:r>
          </a:p>
          <a:p>
            <a:r>
              <a:rPr lang="en-US" sz="2000" dirty="0">
                <a:latin typeface="Varela Round" panose="02000000000000000000" pitchFamily="2" charset="0"/>
              </a:rPr>
              <a:t>2015 - 2016</a:t>
            </a:r>
          </a:p>
        </p:txBody>
      </p:sp>
      <p:sp>
        <p:nvSpPr>
          <p:cNvPr id="9" name="Rectangle 8"/>
          <p:cNvSpPr/>
          <p:nvPr/>
        </p:nvSpPr>
        <p:spPr>
          <a:xfrm>
            <a:off x="2477655" y="1558077"/>
            <a:ext cx="6172200" cy="5016759"/>
          </a:xfrm>
          <a:prstGeom prst="rect">
            <a:avLst/>
          </a:prstGeom>
        </p:spPr>
        <p:txBody>
          <a:bodyPr wrap="square">
            <a:spAutoFit/>
          </a:bodyPr>
          <a:lstStyle/>
          <a:p>
            <a:r>
              <a:rPr lang="en-US" sz="1600" dirty="0">
                <a:latin typeface="Varela Round" panose="02000000000000000000" pitchFamily="2" charset="0"/>
              </a:rPr>
              <a:t>Develop and </a:t>
            </a:r>
            <a:r>
              <a:rPr lang="en-US" sz="1600" dirty="0" smtClean="0">
                <a:latin typeface="Varela Round" panose="02000000000000000000" pitchFamily="2" charset="0"/>
              </a:rPr>
              <a:t>Publish </a:t>
            </a:r>
            <a:r>
              <a:rPr lang="en-US" sz="1600" dirty="0">
                <a:latin typeface="Varela Round" panose="02000000000000000000" pitchFamily="2" charset="0"/>
              </a:rPr>
              <a:t>Arts Education Instructional Blueprint and Supporting </a:t>
            </a:r>
            <a:r>
              <a:rPr lang="en-US" sz="1600" dirty="0" smtClean="0">
                <a:latin typeface="Varela Round" panose="02000000000000000000" pitchFamily="2" charset="0"/>
              </a:rPr>
              <a:t>Research.</a:t>
            </a:r>
            <a:endParaRPr lang="en-US" sz="1600" dirty="0">
              <a:latin typeface="Varela Round" panose="02000000000000000000" pitchFamily="2" charset="0"/>
            </a:endParaRPr>
          </a:p>
          <a:p>
            <a:r>
              <a:rPr lang="en-US" sz="1600" dirty="0">
                <a:latin typeface="Varela Round" panose="02000000000000000000" pitchFamily="2" charset="0"/>
              </a:rPr>
              <a:t>Develop Program Review </a:t>
            </a:r>
            <a:r>
              <a:rPr lang="en-US" sz="1600" dirty="0" smtClean="0">
                <a:latin typeface="Varela Round" panose="02000000000000000000" pitchFamily="2" charset="0"/>
              </a:rPr>
              <a:t>Tool.</a:t>
            </a:r>
            <a:r>
              <a:rPr lang="en-US" sz="1600" dirty="0">
                <a:latin typeface="Varela Round" panose="02000000000000000000" pitchFamily="2" charset="0"/>
              </a:rPr>
              <a:t>	</a:t>
            </a:r>
          </a:p>
          <a:p>
            <a:r>
              <a:rPr lang="en-US" sz="1600" dirty="0">
                <a:latin typeface="Varela Round" panose="02000000000000000000" pitchFamily="2" charset="0"/>
              </a:rPr>
              <a:t>Create the Assessment Specifications </a:t>
            </a:r>
            <a:r>
              <a:rPr lang="en-US" sz="1600" dirty="0" smtClean="0">
                <a:latin typeface="Varela Round" panose="02000000000000000000" pitchFamily="2" charset="0"/>
              </a:rPr>
              <a:t>Document.</a:t>
            </a:r>
            <a:endParaRPr lang="en-US" sz="1600" dirty="0">
              <a:latin typeface="Varela Round" panose="02000000000000000000" pitchFamily="2" charset="0"/>
            </a:endParaRPr>
          </a:p>
          <a:p>
            <a:endParaRPr lang="en-US" sz="1600" dirty="0">
              <a:latin typeface="Varela Round" panose="02000000000000000000" pitchFamily="2" charset="0"/>
            </a:endParaRPr>
          </a:p>
          <a:p>
            <a:r>
              <a:rPr lang="en-US" sz="1600" dirty="0">
                <a:latin typeface="Varela Round" panose="02000000000000000000" pitchFamily="2" charset="0"/>
              </a:rPr>
              <a:t>High School Item Writing, Content Review, and Booklet </a:t>
            </a:r>
            <a:r>
              <a:rPr lang="en-US" sz="1600" dirty="0" smtClean="0">
                <a:latin typeface="Varela Round" panose="02000000000000000000" pitchFamily="2" charset="0"/>
              </a:rPr>
              <a:t>Production.</a:t>
            </a:r>
            <a:endParaRPr lang="en-US" sz="1600" dirty="0">
              <a:latin typeface="Varela Round" panose="02000000000000000000" pitchFamily="2" charset="0"/>
            </a:endParaRPr>
          </a:p>
          <a:p>
            <a:r>
              <a:rPr lang="en-US" sz="1600" dirty="0">
                <a:latin typeface="Varela Round" panose="02000000000000000000" pitchFamily="2" charset="0"/>
              </a:rPr>
              <a:t>Professional </a:t>
            </a:r>
            <a:r>
              <a:rPr lang="en-US" sz="1600" dirty="0" smtClean="0">
                <a:latin typeface="Varela Round" panose="02000000000000000000" pitchFamily="2" charset="0"/>
              </a:rPr>
              <a:t>Development for </a:t>
            </a:r>
            <a:r>
              <a:rPr lang="en-US" sz="1600" dirty="0">
                <a:latin typeface="Varela Round" panose="02000000000000000000" pitchFamily="2" charset="0"/>
              </a:rPr>
              <a:t>Year 1 </a:t>
            </a:r>
            <a:r>
              <a:rPr lang="en-US" sz="1600" dirty="0" smtClean="0">
                <a:latin typeface="Varela Round" panose="02000000000000000000" pitchFamily="2" charset="0"/>
              </a:rPr>
              <a:t>Tools.</a:t>
            </a:r>
            <a:endParaRPr lang="en-US" sz="1600" dirty="0">
              <a:latin typeface="Varela Round" panose="02000000000000000000" pitchFamily="2" charset="0"/>
            </a:endParaRPr>
          </a:p>
          <a:p>
            <a:r>
              <a:rPr lang="en-US" sz="1600" dirty="0">
                <a:latin typeface="Varela Round" panose="02000000000000000000" pitchFamily="2" charset="0"/>
              </a:rPr>
              <a:t>Begin K-8 Item </a:t>
            </a:r>
            <a:r>
              <a:rPr lang="en-US" sz="1600" dirty="0" smtClean="0">
                <a:latin typeface="Varela Round" panose="02000000000000000000" pitchFamily="2" charset="0"/>
              </a:rPr>
              <a:t>Writing.</a:t>
            </a:r>
            <a:endParaRPr lang="en-US" sz="1600" dirty="0">
              <a:latin typeface="Varela Round" panose="02000000000000000000" pitchFamily="2" charset="0"/>
            </a:endParaRPr>
          </a:p>
          <a:p>
            <a:endParaRPr lang="en-US" sz="1600" dirty="0">
              <a:latin typeface="Varela Round" panose="02000000000000000000" pitchFamily="2" charset="0"/>
            </a:endParaRPr>
          </a:p>
          <a:p>
            <a:r>
              <a:rPr lang="en-US" sz="1600" dirty="0" smtClean="0">
                <a:latin typeface="Varela Round" panose="02000000000000000000" pitchFamily="2" charset="0"/>
              </a:rPr>
              <a:t>Field Testing of High School Assessments.</a:t>
            </a:r>
            <a:endParaRPr lang="en-US" sz="1600" dirty="0">
              <a:latin typeface="Varela Round" panose="02000000000000000000" pitchFamily="2" charset="0"/>
            </a:endParaRPr>
          </a:p>
          <a:p>
            <a:r>
              <a:rPr lang="en-US" sz="1600" dirty="0" smtClean="0">
                <a:latin typeface="Varela Round" panose="02000000000000000000" pitchFamily="2" charset="0"/>
              </a:rPr>
              <a:t>Item </a:t>
            </a:r>
            <a:r>
              <a:rPr lang="en-US" sz="1600" dirty="0">
                <a:latin typeface="Varela Round" panose="02000000000000000000" pitchFamily="2" charset="0"/>
              </a:rPr>
              <a:t>Writing, Content </a:t>
            </a:r>
            <a:r>
              <a:rPr lang="en-US" sz="1600" dirty="0" smtClean="0">
                <a:latin typeface="Varela Round" panose="02000000000000000000" pitchFamily="2" charset="0"/>
              </a:rPr>
              <a:t>Review, &amp; </a:t>
            </a:r>
            <a:r>
              <a:rPr lang="en-US" sz="1600" dirty="0">
                <a:latin typeface="Varela Round" panose="02000000000000000000" pitchFamily="2" charset="0"/>
              </a:rPr>
              <a:t>Booklet </a:t>
            </a:r>
            <a:r>
              <a:rPr lang="en-US" sz="1600" dirty="0" smtClean="0">
                <a:latin typeface="Varela Round" panose="02000000000000000000" pitchFamily="2" charset="0"/>
              </a:rPr>
              <a:t>Production for K-8.</a:t>
            </a:r>
            <a:endParaRPr lang="en-US" sz="1600" dirty="0">
              <a:latin typeface="Varela Round" panose="02000000000000000000" pitchFamily="2" charset="0"/>
            </a:endParaRPr>
          </a:p>
          <a:p>
            <a:r>
              <a:rPr lang="en-US" sz="1600" dirty="0">
                <a:latin typeface="Varela Round" panose="02000000000000000000" pitchFamily="2" charset="0"/>
              </a:rPr>
              <a:t>Professional </a:t>
            </a:r>
            <a:r>
              <a:rPr lang="en-US" sz="1600" dirty="0" smtClean="0">
                <a:latin typeface="Varela Round" panose="02000000000000000000" pitchFamily="2" charset="0"/>
              </a:rPr>
              <a:t>Development for </a:t>
            </a:r>
            <a:r>
              <a:rPr lang="en-US" sz="1600" dirty="0">
                <a:latin typeface="Varela Round" panose="02000000000000000000" pitchFamily="2" charset="0"/>
              </a:rPr>
              <a:t>Year 1 and 2 </a:t>
            </a:r>
            <a:r>
              <a:rPr lang="en-US" sz="1600" dirty="0" smtClean="0">
                <a:latin typeface="Varela Round" panose="02000000000000000000" pitchFamily="2" charset="0"/>
              </a:rPr>
              <a:t>Tools.</a:t>
            </a:r>
            <a:endParaRPr lang="en-US" sz="1600" dirty="0">
              <a:latin typeface="Varela Round" panose="02000000000000000000" pitchFamily="2" charset="0"/>
            </a:endParaRPr>
          </a:p>
          <a:p>
            <a:r>
              <a:rPr lang="en-US" sz="1600" dirty="0">
                <a:latin typeface="Varela Round" panose="02000000000000000000" pitchFamily="2" charset="0"/>
              </a:rPr>
              <a:t>Revise and Refine HS Items </a:t>
            </a:r>
            <a:r>
              <a:rPr lang="en-US" sz="1600" dirty="0" smtClean="0">
                <a:latin typeface="Varela Round" panose="02000000000000000000" pitchFamily="2" charset="0"/>
              </a:rPr>
              <a:t>–Score and </a:t>
            </a:r>
            <a:r>
              <a:rPr lang="en-US" sz="1600" dirty="0">
                <a:latin typeface="Varela Round" panose="02000000000000000000" pitchFamily="2" charset="0"/>
              </a:rPr>
              <a:t>Attach </a:t>
            </a:r>
            <a:r>
              <a:rPr lang="en-US" sz="1600" dirty="0" smtClean="0">
                <a:latin typeface="Varela Round" panose="02000000000000000000" pitchFamily="2" charset="0"/>
              </a:rPr>
              <a:t>Exemplars.</a:t>
            </a:r>
            <a:endParaRPr lang="en-US" sz="1600" dirty="0">
              <a:latin typeface="Varela Round" panose="02000000000000000000" pitchFamily="2" charset="0"/>
            </a:endParaRPr>
          </a:p>
          <a:p>
            <a:endParaRPr lang="en-US" sz="1600" dirty="0">
              <a:latin typeface="Varela Round" panose="02000000000000000000" pitchFamily="2" charset="0"/>
            </a:endParaRPr>
          </a:p>
          <a:p>
            <a:r>
              <a:rPr lang="en-US" sz="1600" dirty="0" smtClean="0">
                <a:latin typeface="Varela Round" panose="02000000000000000000" pitchFamily="2" charset="0"/>
              </a:rPr>
              <a:t>Field Testing of K-8 Assessments.</a:t>
            </a:r>
            <a:endParaRPr lang="en-US" sz="1600" dirty="0">
              <a:latin typeface="Varela Round" panose="02000000000000000000" pitchFamily="2" charset="0"/>
            </a:endParaRPr>
          </a:p>
          <a:p>
            <a:r>
              <a:rPr lang="en-US" sz="1600" dirty="0">
                <a:latin typeface="Varela Round" panose="02000000000000000000" pitchFamily="2" charset="0"/>
              </a:rPr>
              <a:t>Further HS Field </a:t>
            </a:r>
            <a:r>
              <a:rPr lang="en-US" sz="1600" dirty="0" smtClean="0">
                <a:latin typeface="Varela Round" panose="02000000000000000000" pitchFamily="2" charset="0"/>
              </a:rPr>
              <a:t>Testing.</a:t>
            </a:r>
            <a:endParaRPr lang="en-US" sz="1600" dirty="0">
              <a:latin typeface="Varela Round" panose="02000000000000000000" pitchFamily="2" charset="0"/>
            </a:endParaRPr>
          </a:p>
          <a:p>
            <a:r>
              <a:rPr lang="en-US" sz="1600" dirty="0">
                <a:latin typeface="Varela Round" panose="02000000000000000000" pitchFamily="2" charset="0"/>
              </a:rPr>
              <a:t>Revise and Refine K-8 </a:t>
            </a:r>
            <a:r>
              <a:rPr lang="en-US" sz="1600" dirty="0" smtClean="0">
                <a:latin typeface="Varela Round" panose="02000000000000000000" pitchFamily="2" charset="0"/>
              </a:rPr>
              <a:t>Items - Score and </a:t>
            </a:r>
            <a:r>
              <a:rPr lang="en-US" sz="1600" dirty="0">
                <a:latin typeface="Varela Round" panose="02000000000000000000" pitchFamily="2" charset="0"/>
              </a:rPr>
              <a:t>Attach </a:t>
            </a:r>
            <a:r>
              <a:rPr lang="en-US" sz="1600" dirty="0" smtClean="0">
                <a:latin typeface="Varela Round" panose="02000000000000000000" pitchFamily="2" charset="0"/>
              </a:rPr>
              <a:t>Exemplars.</a:t>
            </a:r>
            <a:endParaRPr lang="en-US" sz="1600" dirty="0">
              <a:latin typeface="Varela Round" panose="02000000000000000000" pitchFamily="2" charset="0"/>
            </a:endParaRPr>
          </a:p>
          <a:p>
            <a:r>
              <a:rPr lang="en-US" sz="1600" dirty="0">
                <a:latin typeface="Varela Round" panose="02000000000000000000" pitchFamily="2" charset="0"/>
              </a:rPr>
              <a:t>Professional Development on MAEIA Tools/</a:t>
            </a:r>
            <a:r>
              <a:rPr lang="en-US" sz="1600" dirty="0" smtClean="0">
                <a:latin typeface="Varela Round" panose="02000000000000000000" pitchFamily="2" charset="0"/>
              </a:rPr>
              <a:t>Resources.</a:t>
            </a:r>
            <a:endParaRPr lang="en-US" sz="1600" dirty="0">
              <a:latin typeface="Varela Round" panose="02000000000000000000" pitchFamily="2" charset="0"/>
            </a:endParaRPr>
          </a:p>
          <a:p>
            <a:r>
              <a:rPr lang="en-US" sz="1600" dirty="0">
                <a:latin typeface="Varela Round" panose="02000000000000000000" pitchFamily="2" charset="0"/>
              </a:rPr>
              <a:t>Creation of MAEIA Website for All Tools and </a:t>
            </a:r>
            <a:r>
              <a:rPr lang="en-US" sz="1600" dirty="0" smtClean="0">
                <a:latin typeface="Varela Round" panose="02000000000000000000" pitchFamily="2" charset="0"/>
              </a:rPr>
              <a:t>Resources.</a:t>
            </a:r>
            <a:endParaRPr lang="en-US" sz="1600" dirty="0">
              <a:latin typeface="Varela Round" panose="02000000000000000000" pitchFamily="2" charset="0"/>
            </a:endParaRPr>
          </a:p>
        </p:txBody>
      </p:sp>
      <p:sp>
        <p:nvSpPr>
          <p:cNvPr id="10" name="Rectangle 9"/>
          <p:cNvSpPr/>
          <p:nvPr/>
        </p:nvSpPr>
        <p:spPr>
          <a:xfrm>
            <a:off x="2272144" y="1653309"/>
            <a:ext cx="83127" cy="878285"/>
          </a:xfrm>
          <a:prstGeom prst="rect">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2272144" y="2876130"/>
            <a:ext cx="83127" cy="878285"/>
          </a:xfrm>
          <a:prstGeom prst="rect">
            <a:avLst/>
          </a:prstGeom>
          <a:solidFill>
            <a:schemeClr val="accent4">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ectangle 11"/>
          <p:cNvSpPr/>
          <p:nvPr/>
        </p:nvSpPr>
        <p:spPr>
          <a:xfrm>
            <a:off x="2272144" y="4099364"/>
            <a:ext cx="83127" cy="878285"/>
          </a:xfrm>
          <a:prstGeom prst="rect">
            <a:avLst/>
          </a:prstGeom>
          <a:solidFill>
            <a:schemeClr val="accent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ectangle 12"/>
          <p:cNvSpPr/>
          <p:nvPr/>
        </p:nvSpPr>
        <p:spPr>
          <a:xfrm>
            <a:off x="2272144" y="5329849"/>
            <a:ext cx="83127" cy="1391628"/>
          </a:xfrm>
          <a:prstGeom prst="rect">
            <a:avLst/>
          </a:prstGeom>
          <a:solidFill>
            <a:schemeClr val="accent5">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5" name="Straight Connector 14"/>
          <p:cNvCxnSpPr/>
          <p:nvPr/>
        </p:nvCxnSpPr>
        <p:spPr>
          <a:xfrm>
            <a:off x="0" y="2687782"/>
            <a:ext cx="914400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939309"/>
            <a:ext cx="914400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5167746"/>
            <a:ext cx="9144000"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85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a:off x="4650509" y="1791853"/>
            <a:ext cx="4315691" cy="4562763"/>
          </a:xfrm>
          <a:prstGeom prst="round2Same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ound Same Side Corner Rectangle 5"/>
          <p:cNvSpPr/>
          <p:nvPr/>
        </p:nvSpPr>
        <p:spPr>
          <a:xfrm>
            <a:off x="184727" y="1791854"/>
            <a:ext cx="4315691" cy="4562763"/>
          </a:xfrm>
          <a:prstGeom prst="round2Same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01CF334-2D5C-4859-84A6-CA7E6E43FAE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b="0" i="0" u="none" strike="noStrike" kern="0" cap="none" spc="0" normalizeH="0" baseline="0" noProof="0" dirty="0">
              <a:ln>
                <a:noFill/>
              </a:ln>
              <a:solidFill>
                <a:sysClr val="windowText" lastClr="000000"/>
              </a:solidFill>
              <a:effectLst/>
              <a:uLnTx/>
              <a:uFillTx/>
            </a:endParaRPr>
          </a:p>
        </p:txBody>
      </p:sp>
      <p:sp>
        <p:nvSpPr>
          <p:cNvPr id="3" name="Content Placeholder 2"/>
          <p:cNvSpPr>
            <a:spLocks noGrp="1"/>
          </p:cNvSpPr>
          <p:nvPr>
            <p:ph idx="1"/>
          </p:nvPr>
        </p:nvSpPr>
        <p:spPr>
          <a:xfrm>
            <a:off x="616527" y="2163794"/>
            <a:ext cx="3883891" cy="4190822"/>
          </a:xfrm>
        </p:spPr>
        <p:txBody>
          <a:bodyPr>
            <a:noAutofit/>
          </a:bodyPr>
          <a:lstStyle/>
          <a:p>
            <a:pPr marL="0" indent="0">
              <a:spcBef>
                <a:spcPts val="0"/>
              </a:spcBef>
              <a:buNone/>
            </a:pPr>
            <a:r>
              <a:rPr lang="en-US" sz="3000" dirty="0">
                <a:latin typeface="Roboto" pitchFamily="2" charset="0"/>
                <a:ea typeface="Roboto" pitchFamily="2" charset="0"/>
              </a:rPr>
              <a:t>The </a:t>
            </a:r>
            <a:r>
              <a:rPr lang="en-US" sz="3000" dirty="0" smtClean="0">
                <a:latin typeface="Roboto" pitchFamily="2" charset="0"/>
                <a:ea typeface="Roboto" pitchFamily="2" charset="0"/>
              </a:rPr>
              <a:t>MAEIA assessments </a:t>
            </a:r>
            <a:r>
              <a:rPr lang="en-US" sz="3000" dirty="0">
                <a:latin typeface="Roboto" pitchFamily="2" charset="0"/>
                <a:ea typeface="Roboto" pitchFamily="2" charset="0"/>
              </a:rPr>
              <a:t>are </a:t>
            </a:r>
          </a:p>
          <a:p>
            <a:pPr marL="0" indent="0">
              <a:spcBef>
                <a:spcPts val="0"/>
              </a:spcBef>
              <a:buNone/>
            </a:pPr>
            <a:r>
              <a:rPr lang="en-US" sz="3000" dirty="0">
                <a:latin typeface="Roboto" pitchFamily="2" charset="0"/>
                <a:ea typeface="Roboto" pitchFamily="2" charset="0"/>
              </a:rPr>
              <a:t>a combination of </a:t>
            </a:r>
            <a:r>
              <a:rPr lang="en-US" sz="3000" dirty="0">
                <a:solidFill>
                  <a:schemeClr val="accent6">
                    <a:lumMod val="75000"/>
                  </a:schemeClr>
                </a:solidFill>
                <a:latin typeface="Roboto" pitchFamily="2" charset="0"/>
                <a:ea typeface="Roboto" pitchFamily="2" charset="0"/>
              </a:rPr>
              <a:t>P</a:t>
            </a:r>
            <a:r>
              <a:rPr lang="en-US" sz="3000" dirty="0" smtClean="0">
                <a:solidFill>
                  <a:schemeClr val="accent6">
                    <a:lumMod val="75000"/>
                  </a:schemeClr>
                </a:solidFill>
                <a:latin typeface="Roboto" pitchFamily="2" charset="0"/>
                <a:ea typeface="Roboto" pitchFamily="2" charset="0"/>
              </a:rPr>
              <a:t>erformance </a:t>
            </a:r>
            <a:r>
              <a:rPr lang="en-US" sz="3000" dirty="0">
                <a:solidFill>
                  <a:schemeClr val="accent6">
                    <a:lumMod val="75000"/>
                  </a:schemeClr>
                </a:solidFill>
                <a:latin typeface="Roboto" pitchFamily="2" charset="0"/>
                <a:ea typeface="Roboto" pitchFamily="2" charset="0"/>
              </a:rPr>
              <a:t>T</a:t>
            </a:r>
            <a:r>
              <a:rPr lang="en-US" sz="3000" dirty="0" smtClean="0">
                <a:solidFill>
                  <a:schemeClr val="accent6">
                    <a:lumMod val="75000"/>
                  </a:schemeClr>
                </a:solidFill>
                <a:latin typeface="Roboto" pitchFamily="2" charset="0"/>
                <a:ea typeface="Roboto" pitchFamily="2" charset="0"/>
              </a:rPr>
              <a:t>asks</a:t>
            </a:r>
            <a:r>
              <a:rPr lang="en-US" sz="3000" dirty="0">
                <a:latin typeface="Roboto" pitchFamily="2" charset="0"/>
                <a:ea typeface="Roboto" pitchFamily="2" charset="0"/>
              </a:rPr>
              <a:t>, </a:t>
            </a:r>
            <a:r>
              <a:rPr lang="en-US" sz="3000" dirty="0">
                <a:solidFill>
                  <a:srgbClr val="33CCCC"/>
                </a:solidFill>
                <a:latin typeface="Roboto" pitchFamily="2" charset="0"/>
                <a:ea typeface="Roboto" pitchFamily="2" charset="0"/>
              </a:rPr>
              <a:t>P</a:t>
            </a:r>
            <a:r>
              <a:rPr lang="en-US" sz="3000" dirty="0" smtClean="0">
                <a:solidFill>
                  <a:srgbClr val="33CCCC"/>
                </a:solidFill>
                <a:latin typeface="Roboto" pitchFamily="2" charset="0"/>
                <a:ea typeface="Roboto" pitchFamily="2" charset="0"/>
              </a:rPr>
              <a:t>erformance</a:t>
            </a:r>
            <a:r>
              <a:rPr lang="en-US" sz="3000" dirty="0" smtClean="0">
                <a:solidFill>
                  <a:scrgbClr r="0" g="0" b="0"/>
                </a:solidFill>
                <a:latin typeface="Roboto" pitchFamily="2" charset="0"/>
                <a:ea typeface="Roboto" pitchFamily="2" charset="0"/>
              </a:rPr>
              <a:t> </a:t>
            </a:r>
            <a:r>
              <a:rPr lang="en-US" sz="3000" dirty="0">
                <a:solidFill>
                  <a:srgbClr val="33CCCC"/>
                </a:solidFill>
                <a:latin typeface="Roboto" pitchFamily="2" charset="0"/>
                <a:ea typeface="Roboto" pitchFamily="2" charset="0"/>
              </a:rPr>
              <a:t>E</a:t>
            </a:r>
            <a:r>
              <a:rPr lang="en-US" sz="3000" dirty="0" smtClean="0">
                <a:solidFill>
                  <a:srgbClr val="33CCCC"/>
                </a:solidFill>
                <a:latin typeface="Roboto" pitchFamily="2" charset="0"/>
                <a:ea typeface="Roboto" pitchFamily="2" charset="0"/>
              </a:rPr>
              <a:t>vents</a:t>
            </a:r>
            <a:r>
              <a:rPr lang="en-US" sz="3000" dirty="0">
                <a:latin typeface="Roboto" pitchFamily="2" charset="0"/>
                <a:ea typeface="Roboto" pitchFamily="2" charset="0"/>
              </a:rPr>
              <a:t>, and </a:t>
            </a:r>
          </a:p>
          <a:p>
            <a:pPr marL="0" indent="0">
              <a:spcBef>
                <a:spcPts val="0"/>
              </a:spcBef>
              <a:buNone/>
            </a:pPr>
            <a:r>
              <a:rPr lang="en-US" sz="3000" dirty="0" smtClean="0">
                <a:latin typeface="Roboto" pitchFamily="2" charset="0"/>
                <a:ea typeface="Roboto" pitchFamily="2" charset="0"/>
              </a:rPr>
              <a:t>Related </a:t>
            </a:r>
            <a:r>
              <a:rPr lang="en-US" sz="3000" dirty="0">
                <a:latin typeface="Roboto" pitchFamily="2" charset="0"/>
                <a:ea typeface="Roboto" pitchFamily="2" charset="0"/>
              </a:rPr>
              <a:t>C</a:t>
            </a:r>
            <a:r>
              <a:rPr lang="en-US" sz="3000" dirty="0" smtClean="0">
                <a:latin typeface="Roboto" pitchFamily="2" charset="0"/>
                <a:ea typeface="Roboto" pitchFamily="2" charset="0"/>
              </a:rPr>
              <a:t>onstructed-and Selected-Response </a:t>
            </a:r>
            <a:r>
              <a:rPr lang="en-US" sz="3000" dirty="0">
                <a:latin typeface="Roboto" pitchFamily="2" charset="0"/>
                <a:ea typeface="Roboto" pitchFamily="2" charset="0"/>
              </a:rPr>
              <a:t>items. </a:t>
            </a:r>
            <a:r>
              <a:rPr lang="en-US" sz="2400" dirty="0"/>
              <a:t/>
            </a:r>
            <a:br>
              <a:rPr lang="en-US" sz="2400" dirty="0"/>
            </a:br>
            <a:r>
              <a:rPr lang="en-US" sz="2400" dirty="0"/>
              <a:t>	</a:t>
            </a:r>
          </a:p>
        </p:txBody>
      </p:sp>
      <p:sp>
        <p:nvSpPr>
          <p:cNvPr id="4" name="Title 3"/>
          <p:cNvSpPr>
            <a:spLocks noGrp="1"/>
          </p:cNvSpPr>
          <p:nvPr>
            <p:ph type="title"/>
          </p:nvPr>
        </p:nvSpPr>
        <p:spPr>
          <a:xfrm>
            <a:off x="385618" y="0"/>
            <a:ext cx="8229600" cy="1143000"/>
          </a:xfrm>
        </p:spPr>
        <p:txBody>
          <a:bodyPr>
            <a:normAutofit/>
          </a:bodyPr>
          <a:lstStyle/>
          <a:p>
            <a:r>
              <a:rPr lang="en-US" sz="3400" b="1" kern="0" dirty="0">
                <a:cs typeface="Chalkboard"/>
              </a:rPr>
              <a:t>Types of Assessment Items</a:t>
            </a:r>
          </a:p>
        </p:txBody>
      </p:sp>
      <p:sp>
        <p:nvSpPr>
          <p:cNvPr id="5" name="Rectangle 4"/>
          <p:cNvSpPr/>
          <p:nvPr/>
        </p:nvSpPr>
        <p:spPr>
          <a:xfrm>
            <a:off x="4996871" y="2265461"/>
            <a:ext cx="3489037" cy="3139321"/>
          </a:xfrm>
          <a:prstGeom prst="rect">
            <a:avLst/>
          </a:prstGeom>
        </p:spPr>
        <p:txBody>
          <a:bodyPr wrap="square">
            <a:spAutoFit/>
          </a:bodyPr>
          <a:lstStyle/>
          <a:p>
            <a:endParaRPr lang="en-US" dirty="0"/>
          </a:p>
          <a:p>
            <a:r>
              <a:rPr lang="en-US" sz="3000" dirty="0">
                <a:latin typeface="Roboto" pitchFamily="2" charset="0"/>
                <a:ea typeface="Roboto" pitchFamily="2" charset="0"/>
                <a:cs typeface="Varela Round" panose="00000500000000000000" pitchFamily="2" charset="-79"/>
              </a:rPr>
              <a:t>They are intended to be used over the course of a year, </a:t>
            </a:r>
            <a:br>
              <a:rPr lang="en-US" sz="3000" dirty="0">
                <a:latin typeface="Roboto" pitchFamily="2" charset="0"/>
                <a:ea typeface="Roboto" pitchFamily="2" charset="0"/>
                <a:cs typeface="Varela Round" panose="00000500000000000000" pitchFamily="2" charset="-79"/>
              </a:rPr>
            </a:br>
            <a:r>
              <a:rPr lang="en-US" sz="3000" dirty="0">
                <a:solidFill>
                  <a:schemeClr val="accent4">
                    <a:lumMod val="75000"/>
                  </a:schemeClr>
                </a:solidFill>
                <a:latin typeface="Roboto" pitchFamily="2" charset="0"/>
                <a:ea typeface="Roboto" pitchFamily="2" charset="0"/>
                <a:cs typeface="Varela Round" panose="00000500000000000000" pitchFamily="2" charset="-79"/>
              </a:rPr>
              <a:t>in conjunction with arts instruction</a:t>
            </a:r>
            <a:r>
              <a:rPr lang="en-US" sz="3000" dirty="0">
                <a:latin typeface="Roboto" pitchFamily="2" charset="0"/>
                <a:ea typeface="Roboto" pitchFamily="2" charset="0"/>
                <a:cs typeface="Varela Round" panose="00000500000000000000" pitchFamily="2" charset="-79"/>
              </a:rPr>
              <a:t>. </a:t>
            </a:r>
            <a:br>
              <a:rPr lang="en-US" sz="3000" dirty="0">
                <a:latin typeface="Roboto" pitchFamily="2" charset="0"/>
                <a:ea typeface="Roboto" pitchFamily="2" charset="0"/>
                <a:cs typeface="Varela Round" panose="00000500000000000000" pitchFamily="2" charset="-79"/>
              </a:rPr>
            </a:br>
            <a:r>
              <a:rPr lang="en-US" sz="3000" dirty="0">
                <a:latin typeface="Roboto" pitchFamily="2" charset="0"/>
                <a:ea typeface="Roboto" pitchFamily="2" charset="0"/>
                <a:cs typeface="Varela Round" panose="00000500000000000000" pitchFamily="2" charset="-79"/>
              </a:rPr>
              <a:t> </a:t>
            </a:r>
          </a:p>
        </p:txBody>
      </p:sp>
    </p:spTree>
    <p:extLst>
      <p:ext uri="{BB962C8B-B14F-4D97-AF65-F5344CB8AC3E}">
        <p14:creationId xmlns:p14="http://schemas.microsoft.com/office/powerpoint/2010/main" val="297489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7</a:t>
            </a:fld>
            <a:endParaRPr lang="en-US" dirty="0"/>
          </a:p>
        </p:txBody>
      </p:sp>
      <p:sp>
        <p:nvSpPr>
          <p:cNvPr id="3" name="Content Placeholder 2"/>
          <p:cNvSpPr>
            <a:spLocks noGrp="1"/>
          </p:cNvSpPr>
          <p:nvPr>
            <p:ph idx="1"/>
          </p:nvPr>
        </p:nvSpPr>
        <p:spPr>
          <a:xfrm>
            <a:off x="339436" y="1662027"/>
            <a:ext cx="4595091" cy="3011574"/>
          </a:xfrm>
        </p:spPr>
        <p:txBody>
          <a:bodyPr>
            <a:normAutofit/>
          </a:bodyPr>
          <a:lstStyle/>
          <a:p>
            <a:pPr marL="0" indent="0">
              <a:lnSpc>
                <a:spcPct val="120000"/>
              </a:lnSpc>
              <a:buNone/>
            </a:pPr>
            <a:r>
              <a:rPr lang="en-US" sz="3000" dirty="0">
                <a:solidFill>
                  <a:schemeClr val="accent5">
                    <a:lumMod val="75000"/>
                  </a:schemeClr>
                </a:solidFill>
                <a:latin typeface="Roboto" pitchFamily="2" charset="0"/>
                <a:ea typeface="Roboto" pitchFamily="2" charset="0"/>
              </a:rPr>
              <a:t>Performance Tasks </a:t>
            </a:r>
          </a:p>
          <a:p>
            <a:pPr marL="0" indent="0">
              <a:buNone/>
            </a:pPr>
            <a:r>
              <a:rPr lang="en-US" dirty="0">
                <a:solidFill>
                  <a:srgbClr val="000000"/>
                </a:solidFill>
              </a:rPr>
              <a:t>Performance T</a:t>
            </a:r>
            <a:r>
              <a:rPr lang="en-US" dirty="0" smtClean="0">
                <a:solidFill>
                  <a:srgbClr val="000000"/>
                </a:solidFill>
              </a:rPr>
              <a:t>asks are carried </a:t>
            </a:r>
            <a:r>
              <a:rPr lang="en-US" dirty="0">
                <a:solidFill>
                  <a:srgbClr val="000000"/>
                </a:solidFill>
              </a:rPr>
              <a:t>out by individual students or small groups of students over time (days, weeks, months</a:t>
            </a:r>
            <a:r>
              <a:rPr lang="en-US" dirty="0" smtClean="0">
                <a:solidFill>
                  <a:srgbClr val="000000"/>
                </a:solidFill>
              </a:rPr>
              <a:t>).</a:t>
            </a:r>
            <a:endParaRPr lang="en-US" dirty="0">
              <a:solidFill>
                <a:srgbClr val="000000"/>
              </a:solidFill>
            </a:endParaRPr>
          </a:p>
        </p:txBody>
      </p:sp>
      <p:sp>
        <p:nvSpPr>
          <p:cNvPr id="4" name="Title 3"/>
          <p:cNvSpPr>
            <a:spLocks noGrp="1"/>
          </p:cNvSpPr>
          <p:nvPr>
            <p:ph type="title"/>
          </p:nvPr>
        </p:nvSpPr>
        <p:spPr>
          <a:xfrm>
            <a:off x="339436" y="0"/>
            <a:ext cx="8229600" cy="1143000"/>
          </a:xfrm>
        </p:spPr>
        <p:txBody>
          <a:bodyPr>
            <a:normAutofit/>
          </a:bodyPr>
          <a:lstStyle/>
          <a:p>
            <a:r>
              <a:rPr lang="en-US" sz="3400" b="1" kern="0" dirty="0">
                <a:solidFill>
                  <a:schemeClr val="accent4">
                    <a:lumMod val="50000"/>
                  </a:schemeClr>
                </a:solidFill>
                <a:cs typeface="Chalkboard"/>
              </a:rPr>
              <a:t>Types of </a:t>
            </a:r>
            <a:r>
              <a:rPr lang="en-US" sz="3400" b="1" kern="0" dirty="0" smtClean="0">
                <a:solidFill>
                  <a:schemeClr val="accent4">
                    <a:lumMod val="50000"/>
                  </a:schemeClr>
                </a:solidFill>
                <a:cs typeface="Chalkboard"/>
              </a:rPr>
              <a:t>Assessments</a:t>
            </a:r>
            <a:endParaRPr lang="en-US" sz="3400" b="1" kern="0" dirty="0">
              <a:solidFill>
                <a:schemeClr val="accent4">
                  <a:lumMod val="50000"/>
                </a:schemeClr>
              </a:solidFill>
              <a:cs typeface="Chalkboard"/>
            </a:endParaRPr>
          </a:p>
        </p:txBody>
      </p:sp>
      <p:pic>
        <p:nvPicPr>
          <p:cNvPr id="5" name="Picture 4" descr="Screen Shot 2014-01-31 at 9.08.0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927" y="4433129"/>
            <a:ext cx="3616037" cy="2424871"/>
          </a:xfrm>
          <a:prstGeom prst="rect">
            <a:avLst/>
          </a:prstGeom>
        </p:spPr>
      </p:pic>
      <p:sp>
        <p:nvSpPr>
          <p:cNvPr id="6" name="Rectangle 5"/>
          <p:cNvSpPr/>
          <p:nvPr/>
        </p:nvSpPr>
        <p:spPr>
          <a:xfrm>
            <a:off x="5486401" y="1858530"/>
            <a:ext cx="3200399" cy="4401205"/>
          </a:xfrm>
          <a:prstGeom prst="rect">
            <a:avLst/>
          </a:prstGeom>
        </p:spPr>
        <p:txBody>
          <a:bodyPr wrap="square">
            <a:spAutoFit/>
          </a:bodyPr>
          <a:lstStyle/>
          <a:p>
            <a:r>
              <a:rPr lang="en-US" sz="2000" dirty="0">
                <a:solidFill>
                  <a:srgbClr val="000000"/>
                </a:solidFill>
                <a:latin typeface="Varela Round" panose="02000000000000000000" pitchFamily="2" charset="0"/>
                <a:cs typeface="Arial Unicode MS"/>
              </a:rPr>
              <a:t>Tasks are carried out in or out of class, but very much related to instruction (e.g., class assignments)</a:t>
            </a:r>
          </a:p>
          <a:p>
            <a:endParaRPr lang="en-US" sz="2000" dirty="0">
              <a:solidFill>
                <a:srgbClr val="000000"/>
              </a:solidFill>
              <a:latin typeface="Varela Round" panose="02000000000000000000" pitchFamily="2" charset="0"/>
              <a:cs typeface="Arial Unicode MS"/>
            </a:endParaRPr>
          </a:p>
          <a:p>
            <a:r>
              <a:rPr lang="en-US" sz="2000" dirty="0">
                <a:solidFill>
                  <a:srgbClr val="000000"/>
                </a:solidFill>
                <a:latin typeface="Varela Round" panose="02000000000000000000" pitchFamily="2" charset="0"/>
                <a:cs typeface="Arial Unicode MS"/>
              </a:rPr>
              <a:t>Tasks measure essential outcomes in the content standards not easily measured in other ways</a:t>
            </a:r>
          </a:p>
          <a:p>
            <a:endParaRPr lang="en-US" sz="2000" dirty="0">
              <a:solidFill>
                <a:srgbClr val="000000"/>
              </a:solidFill>
              <a:latin typeface="Varela Round" panose="02000000000000000000" pitchFamily="2" charset="0"/>
              <a:cs typeface="Arial Unicode MS"/>
            </a:endParaRPr>
          </a:p>
          <a:p>
            <a:r>
              <a:rPr lang="en-US" sz="2000" dirty="0">
                <a:solidFill>
                  <a:srgbClr val="000000"/>
                </a:solidFill>
                <a:latin typeface="Varela Round" panose="02000000000000000000" pitchFamily="2" charset="0"/>
                <a:cs typeface="Arial Unicode MS"/>
              </a:rPr>
              <a:t>Performances are judged using one or more scoring rubrics</a:t>
            </a:r>
          </a:p>
        </p:txBody>
      </p:sp>
      <p:sp>
        <p:nvSpPr>
          <p:cNvPr id="7" name="Oval 6"/>
          <p:cNvSpPr/>
          <p:nvPr/>
        </p:nvSpPr>
        <p:spPr>
          <a:xfrm>
            <a:off x="5292435" y="1948873"/>
            <a:ext cx="184727" cy="184727"/>
          </a:xfrm>
          <a:prstGeom prst="ellipse">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Oval 7"/>
          <p:cNvSpPr/>
          <p:nvPr/>
        </p:nvSpPr>
        <p:spPr>
          <a:xfrm>
            <a:off x="5292435" y="3773055"/>
            <a:ext cx="184727" cy="184727"/>
          </a:xfrm>
          <a:prstGeom prst="ellipse">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5292435" y="5310913"/>
            <a:ext cx="184727" cy="184727"/>
          </a:xfrm>
          <a:prstGeom prst="ellipse">
            <a:avLst/>
          </a:prstGeom>
          <a:solidFill>
            <a:schemeClr val="accent6">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857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9899" r="13332"/>
          <a:stretch/>
        </p:blipFill>
        <p:spPr>
          <a:xfrm>
            <a:off x="3667751" y="2027366"/>
            <a:ext cx="5402357" cy="4824629"/>
          </a:xfrm>
          <a:prstGeom prst="rect">
            <a:avLst/>
          </a:prstGeom>
        </p:spPr>
      </p:pic>
      <p:sp>
        <p:nvSpPr>
          <p:cNvPr id="2" name="Slide Number Placeholder 1"/>
          <p:cNvSpPr>
            <a:spLocks noGrp="1"/>
          </p:cNvSpPr>
          <p:nvPr>
            <p:ph type="sldNum" sz="quarter" idx="12"/>
          </p:nvPr>
        </p:nvSpPr>
        <p:spPr>
          <a:xfrm>
            <a:off x="8211127" y="6356352"/>
            <a:ext cx="762000" cy="365125"/>
          </a:xfrm>
        </p:spPr>
        <p:txBody>
          <a:bodyPr/>
          <a:lstStyle/>
          <a:p>
            <a:fld id="{401CF334-2D5C-4859-84A6-CA7E6E43FAEB}" type="slidenum">
              <a:rPr lang="en-US" smtClean="0"/>
              <a:pPr/>
              <a:t>8</a:t>
            </a:fld>
            <a:endParaRPr lang="en-US" dirty="0"/>
          </a:p>
        </p:txBody>
      </p:sp>
      <p:sp>
        <p:nvSpPr>
          <p:cNvPr id="3" name="Content Placeholder 2"/>
          <p:cNvSpPr>
            <a:spLocks noGrp="1"/>
          </p:cNvSpPr>
          <p:nvPr>
            <p:ph idx="1"/>
          </p:nvPr>
        </p:nvSpPr>
        <p:spPr>
          <a:xfrm>
            <a:off x="318654" y="1472509"/>
            <a:ext cx="5112327" cy="5063809"/>
          </a:xfrm>
        </p:spPr>
        <p:txBody>
          <a:bodyPr>
            <a:normAutofit/>
          </a:bodyPr>
          <a:lstStyle/>
          <a:p>
            <a:pPr marL="0" indent="0">
              <a:lnSpc>
                <a:spcPct val="120000"/>
              </a:lnSpc>
              <a:buNone/>
            </a:pPr>
            <a:r>
              <a:rPr lang="en-US" sz="3000" dirty="0">
                <a:solidFill>
                  <a:schemeClr val="accent2">
                    <a:lumMod val="75000"/>
                  </a:schemeClr>
                </a:solidFill>
              </a:rPr>
              <a:t>Performance Events</a:t>
            </a:r>
          </a:p>
          <a:p>
            <a:pPr marL="0" indent="0">
              <a:buNone/>
            </a:pPr>
            <a:r>
              <a:rPr lang="en-US" sz="2400" dirty="0">
                <a:solidFill>
                  <a:srgbClr val="000000"/>
                </a:solidFill>
                <a:latin typeface="Roboto" pitchFamily="2" charset="0"/>
                <a:ea typeface="Roboto" pitchFamily="2" charset="0"/>
              </a:rPr>
              <a:t>Performance E</a:t>
            </a:r>
            <a:r>
              <a:rPr lang="en-US" sz="2400" dirty="0" smtClean="0">
                <a:solidFill>
                  <a:srgbClr val="000000"/>
                </a:solidFill>
                <a:latin typeface="Roboto" pitchFamily="2" charset="0"/>
                <a:ea typeface="Roboto" pitchFamily="2" charset="0"/>
              </a:rPr>
              <a:t>vents </a:t>
            </a:r>
            <a:r>
              <a:rPr lang="en-US" sz="2400" dirty="0">
                <a:solidFill>
                  <a:srgbClr val="000000"/>
                </a:solidFill>
                <a:latin typeface="Roboto" pitchFamily="2" charset="0"/>
                <a:ea typeface="Roboto" pitchFamily="2" charset="0"/>
              </a:rPr>
              <a:t>are administered “on-demand,” without any or just a brief amount of rehearsal time.</a:t>
            </a:r>
          </a:p>
          <a:p>
            <a:r>
              <a:rPr lang="en-US" sz="2200" dirty="0">
                <a:solidFill>
                  <a:srgbClr val="000000"/>
                </a:solidFill>
                <a:cs typeface="Arial Unicode MS"/>
              </a:rPr>
              <a:t>May be individual or small group assessments</a:t>
            </a:r>
          </a:p>
          <a:p>
            <a:r>
              <a:rPr lang="en-US" sz="2200" dirty="0">
                <a:solidFill>
                  <a:srgbClr val="000000"/>
                </a:solidFill>
                <a:cs typeface="Arial Unicode MS"/>
              </a:rPr>
              <a:t>Test administrator presents items to one student or a small </a:t>
            </a:r>
            <a:br>
              <a:rPr lang="en-US" sz="2200" dirty="0">
                <a:solidFill>
                  <a:srgbClr val="000000"/>
                </a:solidFill>
                <a:cs typeface="Arial Unicode MS"/>
              </a:rPr>
            </a:br>
            <a:r>
              <a:rPr lang="en-US" sz="2200" dirty="0">
                <a:solidFill>
                  <a:srgbClr val="000000"/>
                </a:solidFill>
                <a:cs typeface="Arial Unicode MS"/>
              </a:rPr>
              <a:t>group of students, who </a:t>
            </a:r>
            <a:br>
              <a:rPr lang="en-US" sz="2200" dirty="0">
                <a:solidFill>
                  <a:srgbClr val="000000"/>
                </a:solidFill>
                <a:cs typeface="Arial Unicode MS"/>
              </a:rPr>
            </a:br>
            <a:r>
              <a:rPr lang="en-US" sz="2200" dirty="0">
                <a:solidFill>
                  <a:srgbClr val="000000"/>
                </a:solidFill>
                <a:cs typeface="Arial Unicode MS"/>
              </a:rPr>
              <a:t>respond in “real” time</a:t>
            </a:r>
          </a:p>
          <a:p>
            <a:r>
              <a:rPr lang="en-US" sz="2200" dirty="0">
                <a:solidFill>
                  <a:srgbClr val="000000"/>
                </a:solidFill>
                <a:cs typeface="Arial Unicode MS"/>
              </a:rPr>
              <a:t>Performances are judged using one or more scoring rubrics</a:t>
            </a:r>
          </a:p>
          <a:p>
            <a:pPr lvl="1">
              <a:lnSpc>
                <a:spcPct val="120000"/>
              </a:lnSpc>
            </a:pPr>
            <a:endParaRPr lang="en-US" dirty="0"/>
          </a:p>
        </p:txBody>
      </p:sp>
      <p:sp>
        <p:nvSpPr>
          <p:cNvPr id="4" name="Title 3"/>
          <p:cNvSpPr>
            <a:spLocks noGrp="1"/>
          </p:cNvSpPr>
          <p:nvPr>
            <p:ph type="title"/>
          </p:nvPr>
        </p:nvSpPr>
        <p:spPr>
          <a:xfrm>
            <a:off x="228600" y="32304"/>
            <a:ext cx="8229600" cy="1143000"/>
          </a:xfrm>
        </p:spPr>
        <p:txBody>
          <a:bodyPr>
            <a:normAutofit/>
          </a:bodyPr>
          <a:lstStyle/>
          <a:p>
            <a:r>
              <a:rPr lang="en-US" sz="3400" b="1" kern="0" dirty="0">
                <a:solidFill>
                  <a:schemeClr val="accent4">
                    <a:lumMod val="50000"/>
                  </a:schemeClr>
                </a:solidFill>
                <a:cs typeface="Chalkboard"/>
              </a:rPr>
              <a:t>Types of </a:t>
            </a:r>
            <a:r>
              <a:rPr lang="en-US" sz="3400" b="1" kern="0" dirty="0" smtClean="0">
                <a:solidFill>
                  <a:schemeClr val="accent4">
                    <a:lumMod val="50000"/>
                  </a:schemeClr>
                </a:solidFill>
                <a:cs typeface="Chalkboard"/>
              </a:rPr>
              <a:t>Assessments</a:t>
            </a:r>
            <a:endParaRPr lang="en-US" sz="3400" b="1" kern="0" dirty="0">
              <a:solidFill>
                <a:schemeClr val="accent4">
                  <a:lumMod val="50000"/>
                </a:schemeClr>
              </a:solidFill>
              <a:cs typeface="Chalkboard"/>
            </a:endParaRPr>
          </a:p>
        </p:txBody>
      </p:sp>
    </p:spTree>
    <p:extLst>
      <p:ext uri="{BB962C8B-B14F-4D97-AF65-F5344CB8AC3E}">
        <p14:creationId xmlns:p14="http://schemas.microsoft.com/office/powerpoint/2010/main" val="164872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9</a:t>
            </a:fld>
            <a:endParaRPr lang="en-US" dirty="0"/>
          </a:p>
        </p:txBody>
      </p:sp>
      <p:sp>
        <p:nvSpPr>
          <p:cNvPr id="3" name="Content Placeholder 2"/>
          <p:cNvSpPr>
            <a:spLocks noGrp="1"/>
          </p:cNvSpPr>
          <p:nvPr>
            <p:ph idx="1"/>
          </p:nvPr>
        </p:nvSpPr>
        <p:spPr>
          <a:xfrm>
            <a:off x="4188691" y="1794191"/>
            <a:ext cx="4816764" cy="5063809"/>
          </a:xfrm>
        </p:spPr>
        <p:txBody>
          <a:bodyPr>
            <a:normAutofit fontScale="92500" lnSpcReduction="10000"/>
          </a:bodyPr>
          <a:lstStyle/>
          <a:p>
            <a:pPr marL="0" indent="0">
              <a:lnSpc>
                <a:spcPct val="120000"/>
              </a:lnSpc>
              <a:spcBef>
                <a:spcPts val="0"/>
              </a:spcBef>
              <a:buNone/>
            </a:pPr>
            <a:r>
              <a:rPr lang="en-US" sz="3000" dirty="0">
                <a:solidFill>
                  <a:schemeClr val="accent3">
                    <a:lumMod val="50000"/>
                  </a:schemeClr>
                </a:solidFill>
              </a:rPr>
              <a:t>Constructed Response </a:t>
            </a:r>
          </a:p>
          <a:p>
            <a:pPr marL="0" indent="0">
              <a:lnSpc>
                <a:spcPct val="110000"/>
              </a:lnSpc>
              <a:spcBef>
                <a:spcPts val="0"/>
              </a:spcBef>
              <a:buNone/>
            </a:pPr>
            <a:r>
              <a:rPr lang="en-US" sz="3000" dirty="0">
                <a:latin typeface="Roboto" pitchFamily="2" charset="0"/>
                <a:ea typeface="Roboto" pitchFamily="2" charset="0"/>
              </a:rPr>
              <a:t>Items</a:t>
            </a:r>
            <a:r>
              <a:rPr lang="en-US" sz="3000" dirty="0">
                <a:solidFill>
                  <a:srgbClr val="000000"/>
                </a:solidFill>
                <a:latin typeface="Roboto" pitchFamily="2" charset="0"/>
                <a:ea typeface="Roboto" pitchFamily="2" charset="0"/>
                <a:cs typeface="Arial Unicode MS"/>
              </a:rPr>
              <a:t> </a:t>
            </a:r>
            <a:r>
              <a:rPr lang="en-US" sz="2800" dirty="0">
                <a:solidFill>
                  <a:srgbClr val="000000"/>
                </a:solidFill>
                <a:latin typeface="Roboto" pitchFamily="2" charset="0"/>
                <a:ea typeface="Roboto" pitchFamily="2" charset="0"/>
                <a:cs typeface="Arial Unicode MS"/>
              </a:rPr>
              <a:t>in which students write a response to a prompt</a:t>
            </a:r>
          </a:p>
          <a:p>
            <a:r>
              <a:rPr lang="en-US" sz="2400" dirty="0" smtClean="0">
                <a:solidFill>
                  <a:srgbClr val="000000"/>
                </a:solidFill>
                <a:cs typeface="Arial Unicode MS"/>
              </a:rPr>
              <a:t>Can usually </a:t>
            </a:r>
            <a:r>
              <a:rPr lang="en-US" sz="2400" dirty="0">
                <a:solidFill>
                  <a:srgbClr val="000000"/>
                </a:solidFill>
                <a:cs typeface="Arial Unicode MS"/>
              </a:rPr>
              <a:t>be administered to groups of students </a:t>
            </a:r>
            <a:endParaRPr lang="en-US" sz="2400" dirty="0" smtClean="0">
              <a:solidFill>
                <a:srgbClr val="000000"/>
              </a:solidFill>
              <a:cs typeface="Arial Unicode MS"/>
            </a:endParaRPr>
          </a:p>
          <a:p>
            <a:r>
              <a:rPr lang="en-US" sz="2400" dirty="0" smtClean="0">
                <a:solidFill>
                  <a:srgbClr val="000000"/>
                </a:solidFill>
                <a:cs typeface="Arial Unicode MS"/>
              </a:rPr>
              <a:t>Some </a:t>
            </a:r>
            <a:r>
              <a:rPr lang="en-US" sz="2400" dirty="0">
                <a:solidFill>
                  <a:srgbClr val="000000"/>
                </a:solidFill>
                <a:cs typeface="Arial Unicode MS"/>
              </a:rPr>
              <a:t>type of stimulus (e.g., music selection, video, or picture) could be used</a:t>
            </a:r>
          </a:p>
          <a:p>
            <a:r>
              <a:rPr lang="en-US" sz="2400" dirty="0">
                <a:solidFill>
                  <a:srgbClr val="000000"/>
                </a:solidFill>
                <a:cs typeface="Arial Unicode MS"/>
              </a:rPr>
              <a:t>Task may involve writing, sketching, constructing a table, as well as a written response</a:t>
            </a:r>
          </a:p>
          <a:p>
            <a:r>
              <a:rPr lang="en-US" sz="2400" dirty="0">
                <a:solidFill>
                  <a:srgbClr val="000000"/>
                </a:solidFill>
                <a:cs typeface="Arial Unicode MS"/>
              </a:rPr>
              <a:t>Performances are judged using one or more scoring rubrics</a:t>
            </a:r>
          </a:p>
          <a:p>
            <a:endParaRPr lang="en-US" sz="4000" dirty="0">
              <a:solidFill>
                <a:srgbClr val="000000"/>
              </a:solidFill>
              <a:cs typeface="Arial Unicode MS"/>
            </a:endParaRPr>
          </a:p>
        </p:txBody>
      </p:sp>
      <p:sp>
        <p:nvSpPr>
          <p:cNvPr id="4" name="Title 3"/>
          <p:cNvSpPr>
            <a:spLocks noGrp="1"/>
          </p:cNvSpPr>
          <p:nvPr>
            <p:ph type="title"/>
          </p:nvPr>
        </p:nvSpPr>
        <p:spPr>
          <a:xfrm>
            <a:off x="457200" y="73891"/>
            <a:ext cx="8229600" cy="1143000"/>
          </a:xfrm>
        </p:spPr>
        <p:txBody>
          <a:bodyPr>
            <a:normAutofit/>
          </a:bodyPr>
          <a:lstStyle/>
          <a:p>
            <a:r>
              <a:rPr lang="en-US" sz="3400" b="1" kern="0" dirty="0">
                <a:solidFill>
                  <a:schemeClr val="accent4">
                    <a:lumMod val="50000"/>
                  </a:schemeClr>
                </a:solidFill>
                <a:cs typeface="Chalkboard"/>
              </a:rPr>
              <a:t>Types of </a:t>
            </a:r>
            <a:r>
              <a:rPr lang="en-US" sz="3400" b="1" kern="0" dirty="0" smtClean="0">
                <a:solidFill>
                  <a:schemeClr val="accent4">
                    <a:lumMod val="50000"/>
                  </a:schemeClr>
                </a:solidFill>
                <a:cs typeface="Chalkboard"/>
              </a:rPr>
              <a:t>Assessments</a:t>
            </a:r>
            <a:endParaRPr lang="en-US" sz="3400" b="1" kern="0" dirty="0">
              <a:solidFill>
                <a:schemeClr val="accent4">
                  <a:lumMod val="50000"/>
                </a:schemeClr>
              </a:solidFill>
              <a:cs typeface="Chalkboard"/>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878139"/>
            <a:ext cx="3540836" cy="4585855"/>
          </a:xfrm>
          <a:prstGeom prst="rect">
            <a:avLst/>
          </a:prstGeom>
        </p:spPr>
      </p:pic>
    </p:spTree>
    <p:extLst>
      <p:ext uri="{BB962C8B-B14F-4D97-AF65-F5344CB8AC3E}">
        <p14:creationId xmlns:p14="http://schemas.microsoft.com/office/powerpoint/2010/main" val="54592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EA 2016 - 17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AEA 2016 - 17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Presentation on brainstorming" id="{C229246F-E851-40FB-8E1D-535DCA6AFD71}" vid="{8D346C02-FE09-4A8E-BC58-EB73E373F09D}"/>
    </a:ext>
  </a:extLst>
</a:theme>
</file>

<file path=ppt/theme/theme4.xml><?xml version="1.0" encoding="utf-8"?>
<a:theme xmlns:a="http://schemas.openxmlformats.org/drawingml/2006/main" name="3_MAEA 2016 - 17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Presentation on brainstorming" id="{C229246F-E851-40FB-8E1D-535DCA6AFD71}" vid="{8D346C02-FE09-4A8E-BC58-EB73E373F09D}"/>
    </a:ext>
  </a:extLst>
</a:theme>
</file>

<file path=ppt/theme/theme5.xml><?xml version="1.0" encoding="utf-8"?>
<a:theme xmlns:a="http://schemas.openxmlformats.org/drawingml/2006/main" name="1_MAEA 2016 - 17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Presentation on brainstorming" id="{C229246F-E851-40FB-8E1D-535DCA6AFD71}" vid="{8D346C02-FE09-4A8E-BC58-EB73E373F0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MAEA 2016 - 17 Template.potx</Template>
  <TotalTime>0</TotalTime>
  <Words>3150</Words>
  <Application>Microsoft Macintosh PowerPoint</Application>
  <PresentationFormat>Letter Paper (8.5x11 in)</PresentationFormat>
  <Paragraphs>416</Paragraphs>
  <Slides>28</Slides>
  <Notes>28</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MAEA 2016 - 17 Template</vt:lpstr>
      <vt:lpstr>Custom Design</vt:lpstr>
      <vt:lpstr>2_MAEA 2016 - 17 Template</vt:lpstr>
      <vt:lpstr>3_MAEA 2016 - 17 Template</vt:lpstr>
      <vt:lpstr>1_MAEA 2016 - 17 Template</vt:lpstr>
      <vt:lpstr>Overview of the MAEIA Assessments</vt:lpstr>
      <vt:lpstr>  Purposes of MAEIA Project </vt:lpstr>
      <vt:lpstr>Overview of the Module Series</vt:lpstr>
      <vt:lpstr>Purposes of this Module</vt:lpstr>
      <vt:lpstr>MAEIA Four-Year Development Plan</vt:lpstr>
      <vt:lpstr>Types of Assessment Items</vt:lpstr>
      <vt:lpstr>Types of Assessments</vt:lpstr>
      <vt:lpstr>Types of Assessments</vt:lpstr>
      <vt:lpstr>Types of Assessments</vt:lpstr>
      <vt:lpstr>Types of Assessments</vt:lpstr>
      <vt:lpstr>Types of Assessments</vt:lpstr>
      <vt:lpstr>Development of the MAEIA Assessments</vt:lpstr>
      <vt:lpstr>Development of the MAEIA Assessments</vt:lpstr>
      <vt:lpstr> MAEIA Assessments</vt:lpstr>
      <vt:lpstr>Field Testing the MAEIA Assessments</vt:lpstr>
      <vt:lpstr>Field Testing the MAEIA Assessments</vt:lpstr>
      <vt:lpstr>How can teachers use MAEIA Assessments?</vt:lpstr>
      <vt:lpstr>How can teachers use MAEIA Assessments?</vt:lpstr>
      <vt:lpstr>MAEIA’s Assessment Catalog</vt:lpstr>
      <vt:lpstr>Using MAEIA Assessments  in Classrooms 2016 and Beyond</vt:lpstr>
      <vt:lpstr>How can teachers implement  MAEIA Assessments?</vt:lpstr>
      <vt:lpstr>How can teachers implement MAEIA Assessments?</vt:lpstr>
      <vt:lpstr>My Administration Plan for MAEIA</vt:lpstr>
      <vt:lpstr>MAEIA’s Assessment Catalog</vt:lpstr>
      <vt:lpstr>MAEIA’s Assessment Catalog</vt:lpstr>
      <vt:lpstr>MAEIA Assessments</vt:lpstr>
      <vt:lpstr>maeia-artsednetwork.org </vt:lpstr>
      <vt:lpstr>Contact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2016-10-18T10:40:21Z</cp:lastPrinted>
  <dcterms:created xsi:type="dcterms:W3CDTF">2016-10-28T09:37:56Z</dcterms:created>
  <dcterms:modified xsi:type="dcterms:W3CDTF">2016-12-09T20:57:32Z</dcterms:modified>
</cp:coreProperties>
</file>