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1"/>
    <p:sldMasterId id="2147483709" r:id="rId2"/>
  </p:sldMasterIdLst>
  <p:notesMasterIdLst>
    <p:notesMasterId r:id="rId27"/>
  </p:notesMasterIdLst>
  <p:handoutMasterIdLst>
    <p:handoutMasterId r:id="rId28"/>
  </p:handoutMasterIdLst>
  <p:sldIdLst>
    <p:sldId id="256" r:id="rId3"/>
    <p:sldId id="315" r:id="rId4"/>
    <p:sldId id="321" r:id="rId5"/>
    <p:sldId id="279" r:id="rId6"/>
    <p:sldId id="281" r:id="rId7"/>
    <p:sldId id="314" r:id="rId8"/>
    <p:sldId id="306" r:id="rId9"/>
    <p:sldId id="316" r:id="rId10"/>
    <p:sldId id="324" r:id="rId11"/>
    <p:sldId id="303" r:id="rId12"/>
    <p:sldId id="320" r:id="rId13"/>
    <p:sldId id="304" r:id="rId14"/>
    <p:sldId id="305" r:id="rId15"/>
    <p:sldId id="307" r:id="rId16"/>
    <p:sldId id="308" r:id="rId17"/>
    <p:sldId id="309" r:id="rId18"/>
    <p:sldId id="318" r:id="rId19"/>
    <p:sldId id="313" r:id="rId20"/>
    <p:sldId id="311" r:id="rId21"/>
    <p:sldId id="322" r:id="rId22"/>
    <p:sldId id="325" r:id="rId23"/>
    <p:sldId id="319" r:id="rId24"/>
    <p:sldId id="299" r:id="rId25"/>
    <p:sldId id="326" r:id="rId26"/>
  </p:sldIdLst>
  <p:sldSz cx="9144000" cy="6858000" type="letter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mc="http://schemas.openxmlformats.org/markup-compatibility/2006" xmlns:mv="urn:schemas-microsoft-com:mac:vml"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5" autoAdjust="0"/>
    <p:restoredTop sz="66769" autoAdjust="0"/>
  </p:normalViewPr>
  <p:slideViewPr>
    <p:cSldViewPr snapToGrid="0" snapToObjects="1">
      <p:cViewPr varScale="1">
        <p:scale>
          <a:sx n="67" d="100"/>
          <a:sy n="67" d="100"/>
        </p:scale>
        <p:origin x="-17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85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02AEE-2E26-F845-BB56-C3ADC9F6A39B}" type="datetimeFigureOut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23BF1-39BB-4D48-8615-57B44EB007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456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4778F-F2F1-6343-AA5E-BE764BE6DE66}" type="datetimeFigureOut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C06AF-5143-1849-9A49-36FC08B95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690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this</a:t>
            </a:r>
            <a:r>
              <a:rPr lang="en-US" baseline="0" dirty="0" smtClean="0"/>
              <a:t> Introduction to the Michigan Arts Education Instruction and Assessment </a:t>
            </a:r>
            <a:r>
              <a:rPr lang="en-US" baseline="0" dirty="0" smtClean="0"/>
              <a:t>project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next few minutes, I will describe some of the important characteristics of this ground-breaking project and introduce the resources you now have available to you.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428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dirty="0" smtClean="0"/>
              <a:t>Next, </a:t>
            </a:r>
            <a:r>
              <a:rPr lang="en-US" sz="2400" b="0" dirty="0" smtClean="0">
                <a:solidFill>
                  <a:schemeClr val="accent2">
                    <a:lumMod val="50000"/>
                  </a:schemeClr>
                </a:solidFill>
                <a:latin typeface="Varela Round"/>
                <a:cs typeface="Varela Round"/>
              </a:rPr>
              <a:t>informally</a:t>
            </a:r>
            <a:r>
              <a:rPr lang="en-US" sz="2400" b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0" dirty="0" smtClean="0">
                <a:solidFill>
                  <a:schemeClr val="accent2">
                    <a:lumMod val="50000"/>
                  </a:schemeClr>
                </a:solidFill>
              </a:rPr>
              <a:t>(mentally) score an initial student or two on each dimension of the Teacher Scoring Rubric. 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b="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dirty="0" smtClean="0"/>
              <a:t>Do you see anything about the Teacher Scoring Rubric that is puzzling?  Can you fit a score to each student’s </a:t>
            </a:r>
            <a:r>
              <a:rPr lang="en-US" dirty="0" smtClean="0"/>
              <a:t>response?</a:t>
            </a:r>
            <a:endParaRPr lang="en-US" dirty="0" smtClean="0"/>
          </a:p>
          <a:p>
            <a:pPr marL="0" lvl="0" indent="0">
              <a:spcBef>
                <a:spcPts val="600"/>
              </a:spcBef>
              <a:buNone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smtClean="0">
                <a:solidFill>
                  <a:schemeClr val="accent2">
                    <a:lumMod val="50000"/>
                  </a:schemeClr>
                </a:solidFill>
                <a:latin typeface="Varela Round"/>
                <a:cs typeface="Varela Round"/>
              </a:rPr>
              <a:t>Repeat this for each dimension in the Teacher Scoring </a:t>
            </a:r>
            <a:r>
              <a:rPr lang="en-US" sz="1200" b="0" baseline="0" dirty="0" smtClean="0">
                <a:solidFill>
                  <a:schemeClr val="accent2">
                    <a:lumMod val="50000"/>
                  </a:schemeClr>
                </a:solidFill>
                <a:latin typeface="Varela Round"/>
                <a:cs typeface="Varela Round"/>
              </a:rPr>
              <a:t>Rubric.</a:t>
            </a:r>
            <a:r>
              <a:rPr lang="en-US" sz="1200" b="0" dirty="0" smtClean="0">
                <a:solidFill>
                  <a:schemeClr val="accent2">
                    <a:lumMod val="50000"/>
                  </a:schemeClr>
                </a:solidFill>
                <a:latin typeface="Varela Round"/>
                <a:cs typeface="Varela Round"/>
              </a:rPr>
              <a:t> </a:t>
            </a:r>
            <a:endParaRPr lang="en-US" sz="1200" b="0" dirty="0" smtClean="0">
              <a:solidFill>
                <a:schemeClr val="accent2">
                  <a:lumMod val="50000"/>
                </a:schemeClr>
              </a:solidFill>
              <a:latin typeface="Varela Round"/>
              <a:cs typeface="Varela Round"/>
            </a:endParaRPr>
          </a:p>
          <a:p>
            <a:pPr marL="0" lvl="0" indent="0">
              <a:spcBef>
                <a:spcPts val="60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2000" b="0" dirty="0" smtClean="0"/>
              <a:t>Do this for a few more students. </a:t>
            </a:r>
            <a:endParaRPr lang="en-US" sz="2000" b="1" dirty="0" smtClean="0"/>
          </a:p>
          <a:p>
            <a:pPr marL="0" lvl="0" indent="0">
              <a:spcBef>
                <a:spcPts val="600"/>
              </a:spcBef>
              <a:buNone/>
            </a:pPr>
            <a:endParaRPr lang="en-US" sz="2000" b="1" dirty="0" smtClean="0"/>
          </a:p>
          <a:p>
            <a:pPr marL="0" lvl="0" indent="0">
              <a:spcBef>
                <a:spcPts val="600"/>
              </a:spcBef>
              <a:buNone/>
            </a:pPr>
            <a:r>
              <a:rPr lang="en-US" sz="2000" b="1" dirty="0" smtClean="0"/>
              <a:t>•</a:t>
            </a:r>
            <a:r>
              <a:rPr lang="en-US" sz="2000" b="1" baseline="0" dirty="0" smtClean="0"/>
              <a:t>  </a:t>
            </a:r>
            <a:r>
              <a:rPr lang="en-US" sz="2000" dirty="0" smtClean="0"/>
              <a:t>Do you see any responses that are difficult to score? 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000" dirty="0" smtClean="0"/>
          </a:p>
          <a:p>
            <a:pPr marL="0" lvl="0" indent="0">
              <a:spcBef>
                <a:spcPts val="600"/>
              </a:spcBef>
              <a:buNone/>
            </a:pPr>
            <a:r>
              <a:rPr lang="en-US" sz="2000" dirty="0" smtClean="0"/>
              <a:t>•</a:t>
            </a:r>
            <a:r>
              <a:rPr lang="en-US" sz="2000" baseline="0" dirty="0" smtClean="0"/>
              <a:t>  </a:t>
            </a:r>
            <a:r>
              <a:rPr lang="en-US" sz="2000" dirty="0" smtClean="0"/>
              <a:t>Do you see anything that is puzzling?</a:t>
            </a:r>
            <a:br>
              <a:rPr lang="en-US" sz="2000" dirty="0" smtClean="0"/>
            </a:br>
            <a:r>
              <a:rPr lang="en-US" sz="1200" dirty="0" smtClean="0"/>
              <a:t>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000" dirty="0" smtClean="0"/>
              <a:t>Make note of these so you can provide feedback on these issues to the MAEIA </a:t>
            </a:r>
            <a:r>
              <a:rPr lang="en-US" sz="2000" dirty="0" smtClean="0"/>
              <a:t>project.</a:t>
            </a:r>
            <a:endParaRPr lang="en-US" sz="2000" dirty="0" smtClean="0"/>
          </a:p>
          <a:p>
            <a:pPr marL="0" lvl="0" indent="0">
              <a:spcBef>
                <a:spcPts val="600"/>
              </a:spcBef>
              <a:buNone/>
            </a:pPr>
            <a:endParaRPr lang="en-US" sz="200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Varela Round" panose="02000000000000000000" pitchFamily="2" charset="0"/>
              </a:rPr>
              <a:t>If this informal scoring seems to work, then return to the initial students’ work and formally score each of them.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is </a:t>
            </a:r>
            <a:r>
              <a:rPr lang="en-US" dirty="0" smtClean="0"/>
              <a:t>one dimension of a </a:t>
            </a:r>
            <a:r>
              <a:rPr lang="en-US" dirty="0" smtClean="0"/>
              <a:t>sample</a:t>
            </a:r>
            <a:r>
              <a:rPr lang="en-US" baseline="0" dirty="0" smtClean="0"/>
              <a:t> Teacher Scoring </a:t>
            </a:r>
            <a:r>
              <a:rPr lang="en-US" baseline="0" dirty="0" smtClean="0"/>
              <a:t>Rubric. </a:t>
            </a:r>
            <a:r>
              <a:rPr lang="en-US" baseline="0" dirty="0" smtClean="0"/>
              <a:t>The dimension is “Creativity</a:t>
            </a:r>
            <a:r>
              <a:rPr lang="en-US" baseline="0" dirty="0" smtClean="0"/>
              <a:t>”.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You can see Levels 1 through 4. </a:t>
            </a:r>
            <a:r>
              <a:rPr lang="en-US" baseline="0" dirty="0" smtClean="0"/>
              <a:t>Remember that Level </a:t>
            </a:r>
            <a:r>
              <a:rPr lang="en-US" baseline="0" dirty="0" smtClean="0"/>
              <a:t>1 is the lowest level of performance and Level 4 is the </a:t>
            </a:r>
            <a:r>
              <a:rPr lang="en-US" baseline="0" dirty="0" smtClean="0"/>
              <a:t>highest.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Next </a:t>
            </a:r>
            <a:r>
              <a:rPr lang="en-US" baseline="0" dirty="0" smtClean="0"/>
              <a:t>you </a:t>
            </a:r>
            <a:r>
              <a:rPr lang="en-US" baseline="0" dirty="0" smtClean="0"/>
              <a:t>are going to see a </a:t>
            </a:r>
            <a:r>
              <a:rPr lang="en-US" baseline="0" dirty="0" smtClean="0"/>
              <a:t>couple of </a:t>
            </a:r>
            <a:r>
              <a:rPr lang="en-US" baseline="0" dirty="0" smtClean="0"/>
              <a:t>student </a:t>
            </a:r>
            <a:r>
              <a:rPr lang="en-US" baseline="0" dirty="0" smtClean="0"/>
              <a:t>responses to this task – </a:t>
            </a:r>
            <a:r>
              <a:rPr lang="en-US" baseline="0" dirty="0" smtClean="0"/>
              <a:t>V.T406.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is a sample Level 4 </a:t>
            </a:r>
            <a:r>
              <a:rPr lang="en-US" dirty="0" smtClean="0"/>
              <a:t>response.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Here is a sample Level 3 </a:t>
            </a:r>
            <a:r>
              <a:rPr lang="en-US" dirty="0" smtClean="0"/>
              <a:t>response.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Here is a sample Level 2 response to this </a:t>
            </a:r>
            <a:r>
              <a:rPr lang="en-US" dirty="0" smtClean="0"/>
              <a:t>item.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By the way, these</a:t>
            </a:r>
            <a:r>
              <a:rPr lang="en-US" baseline="0" dirty="0" smtClean="0"/>
              <a:t> sample responses illustrate what you will find online for many of the MAEIA assessments.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Teacher Scoring Rubrics can be looked at separately from the Teacher </a:t>
            </a:r>
            <a:r>
              <a:rPr lang="en-US" baseline="0" dirty="0" smtClean="0"/>
              <a:t>Booklets. Sample </a:t>
            </a:r>
            <a:r>
              <a:rPr lang="en-US" baseline="0" dirty="0" smtClean="0"/>
              <a:t>student responses like these are available for many performance levels for many of the dimensions for the Teacher Scoring Rubrics for a number of the </a:t>
            </a:r>
            <a:r>
              <a:rPr lang="en-US" baseline="0" dirty="0" smtClean="0"/>
              <a:t>assessments.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600"/>
              </a:spcBef>
            </a:pPr>
            <a:r>
              <a:rPr lang="en-US" sz="1200" dirty="0" smtClean="0"/>
              <a:t>This slide shows a sample</a:t>
            </a:r>
            <a:r>
              <a:rPr lang="en-US" sz="1200" baseline="0" dirty="0" smtClean="0"/>
              <a:t> MAEIA Classroom Score Summary where you can r</a:t>
            </a:r>
            <a:r>
              <a:rPr lang="en-US" sz="1200" dirty="0" smtClean="0"/>
              <a:t>ecord students’ </a:t>
            </a:r>
            <a:r>
              <a:rPr lang="en-US" sz="1200" dirty="0" smtClean="0"/>
              <a:t>scores.  </a:t>
            </a:r>
            <a:endParaRPr lang="en-US" sz="1200" dirty="0" smtClean="0"/>
          </a:p>
          <a:p>
            <a:pPr lvl="0">
              <a:spcBef>
                <a:spcPts val="600"/>
              </a:spcBef>
            </a:pPr>
            <a:endParaRPr lang="en-US" sz="1200" dirty="0" smtClean="0"/>
          </a:p>
          <a:p>
            <a:pPr lvl="0">
              <a:spcBef>
                <a:spcPts val="600"/>
              </a:spcBef>
            </a:pPr>
            <a:r>
              <a:rPr lang="en-US" sz="1200" dirty="0" smtClean="0"/>
              <a:t>Make</a:t>
            </a:r>
            <a:r>
              <a:rPr lang="en-US" sz="1200" baseline="0" dirty="0" smtClean="0"/>
              <a:t> sure to r</a:t>
            </a:r>
            <a:r>
              <a:rPr lang="en-US" sz="1200" dirty="0" smtClean="0"/>
              <a:t>ecord students’ scores in the correct row and column on the MAEIA Classroom Score </a:t>
            </a:r>
            <a:r>
              <a:rPr lang="en-US" sz="1200" dirty="0" smtClean="0"/>
              <a:t>Summary.</a:t>
            </a:r>
            <a:endParaRPr lang="en-US" sz="1200" dirty="0" smtClean="0"/>
          </a:p>
          <a:p>
            <a:pPr lvl="0">
              <a:spcBef>
                <a:spcPts val="600"/>
              </a:spcBef>
            </a:pPr>
            <a:endParaRPr lang="en-US" sz="400" dirty="0" smtClean="0"/>
          </a:p>
          <a:p>
            <a:pPr lvl="0">
              <a:spcBef>
                <a:spcPts val="600"/>
              </a:spcBef>
            </a:pPr>
            <a:r>
              <a:rPr lang="en-US" sz="1200" dirty="0" smtClean="0"/>
              <a:t>Do this for all students on the first </a:t>
            </a:r>
            <a:r>
              <a:rPr lang="en-US" sz="1200" b="0" dirty="0" smtClean="0">
                <a:solidFill>
                  <a:schemeClr val="accent2">
                    <a:lumMod val="75000"/>
                  </a:schemeClr>
                </a:solidFill>
              </a:rPr>
              <a:t>Teacher Scoring Rubric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dirty="0" smtClean="0"/>
              <a:t>before moving on to a subsequent rubric,</a:t>
            </a:r>
            <a:r>
              <a:rPr lang="en-US" sz="1200" baseline="0" dirty="0" smtClean="0"/>
              <a:t> </a:t>
            </a:r>
            <a:r>
              <a:rPr lang="en-US" sz="1200" baseline="0" dirty="0" smtClean="0"/>
              <a:t>i</a:t>
            </a:r>
            <a:r>
              <a:rPr lang="en-US" sz="1200" dirty="0" smtClean="0"/>
              <a:t>f </a:t>
            </a:r>
            <a:r>
              <a:rPr lang="en-US" sz="1200" dirty="0" smtClean="0"/>
              <a:t>there are multiple rubrics in</a:t>
            </a:r>
            <a:r>
              <a:rPr lang="en-US" sz="1200" baseline="0" dirty="0" smtClean="0"/>
              <a:t> the </a:t>
            </a:r>
            <a:r>
              <a:rPr lang="en-US" sz="1200" baseline="0" dirty="0" smtClean="0"/>
              <a:t>item.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slide shows</a:t>
            </a:r>
            <a:r>
              <a:rPr lang="en-US" baseline="0" dirty="0" smtClean="0"/>
              <a:t> both one dimension of a Teacher Scoring Rubric and a blank MAEIA Classroom Score </a:t>
            </a:r>
            <a:r>
              <a:rPr lang="en-US" baseline="0" dirty="0" smtClean="0"/>
              <a:t>Summary.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 this slide says, </a:t>
            </a:r>
            <a:r>
              <a:rPr lang="en-US" sz="1200" dirty="0" smtClean="0">
                <a:latin typeface="Roboto" pitchFamily="2" charset="0"/>
                <a:ea typeface="Roboto" pitchFamily="2" charset="0"/>
              </a:rPr>
              <a:t>make notes about  any student responses that might be used to report to the class or individual students, or that might affect summaries of the results (positively or negatively</a:t>
            </a:r>
            <a:r>
              <a:rPr lang="en-US" sz="1200" dirty="0" smtClean="0">
                <a:latin typeface="Roboto" pitchFamily="2" charset="0"/>
                <a:ea typeface="Roboto" pitchFamily="2" charset="0"/>
              </a:rPr>
              <a:t>).</a:t>
            </a:r>
            <a:endParaRPr lang="en-US" sz="1200" dirty="0" smtClean="0">
              <a:latin typeface="Roboto" pitchFamily="2" charset="0"/>
              <a:ea typeface="Roboto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Score</a:t>
            </a:r>
            <a:r>
              <a:rPr lang="en-US" baseline="0" dirty="0" smtClean="0"/>
              <a:t> all students’ responses on all dimensions of the first Teacher Scoring Rubric, and then repeat this for any additional Teacher Scoring Rubrics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 smtClean="0">
                <a:cs typeface="Chalkboard"/>
              </a:rPr>
              <a:t>There</a:t>
            </a:r>
            <a:r>
              <a:rPr lang="en-US" sz="1200" b="0" baseline="0" dirty="0" smtClean="0">
                <a:cs typeface="Chalkboard"/>
              </a:rPr>
              <a:t> are several</a:t>
            </a:r>
            <a:r>
              <a:rPr lang="en-US" sz="1200" b="0" dirty="0" smtClean="0">
                <a:cs typeface="Chalkboard"/>
              </a:rPr>
              <a:t> Michigan</a:t>
            </a:r>
            <a:r>
              <a:rPr lang="en-US" sz="1200" b="0" baseline="0" dirty="0" smtClean="0">
                <a:cs typeface="Chalkboard"/>
              </a:rPr>
              <a:t> Arts Education Instruction and Assessment or </a:t>
            </a:r>
            <a:r>
              <a:rPr lang="en-US" sz="1200" b="0" dirty="0" smtClean="0">
                <a:cs typeface="Chalkboard"/>
              </a:rPr>
              <a:t>MAEIA project purposes.</a:t>
            </a:r>
            <a:endParaRPr lang="en-US" dirty="0" smtClean="0"/>
          </a:p>
          <a:p>
            <a:endParaRPr lang="en-US" sz="1200" dirty="0" smtClean="0">
              <a:cs typeface="Chalkboard"/>
            </a:endParaRPr>
          </a:p>
          <a:p>
            <a:r>
              <a:rPr lang="en-US" sz="1200" dirty="0" smtClean="0">
                <a:cs typeface="Chalkboard"/>
              </a:rPr>
              <a:t>The MAEIA project was commissioned by the Michigan Department</a:t>
            </a:r>
            <a:r>
              <a:rPr lang="en-US" sz="1200" baseline="0" dirty="0" smtClean="0">
                <a:cs typeface="Chalkboard"/>
              </a:rPr>
              <a:t> </a:t>
            </a:r>
            <a:r>
              <a:rPr lang="en-US" sz="1200" dirty="0" smtClean="0">
                <a:cs typeface="Chalkboard"/>
              </a:rPr>
              <a:t>of Education. It was developed by the Michigan Assessment Consortium working with</a:t>
            </a:r>
            <a:r>
              <a:rPr lang="en-US" sz="1200" baseline="0" dirty="0" smtClean="0">
                <a:cs typeface="Chalkboard"/>
              </a:rPr>
              <a:t> the</a:t>
            </a:r>
            <a:r>
              <a:rPr lang="en-US" sz="1200" dirty="0" smtClean="0">
                <a:cs typeface="Chalkboard"/>
              </a:rPr>
              <a:t> Data Recognition Corporation, in partnership with over 1,000 Michigan Educators.</a:t>
            </a:r>
          </a:p>
          <a:p>
            <a:endParaRPr lang="en-US" sz="1200" dirty="0" smtClean="0">
              <a:cs typeface="Chalkboard"/>
            </a:endParaRPr>
          </a:p>
          <a:p>
            <a:r>
              <a:rPr lang="en-US" sz="1200" dirty="0" smtClean="0">
                <a:cs typeface="Chalkboard"/>
              </a:rPr>
              <a:t>The purpos</a:t>
            </a:r>
            <a:r>
              <a:rPr lang="en-US" sz="1200" baseline="0" dirty="0" smtClean="0">
                <a:cs typeface="Chalkboard"/>
              </a:rPr>
              <a:t>es for MAEIA are to help arts educators</a:t>
            </a:r>
          </a:p>
          <a:p>
            <a:endParaRPr lang="en-US" sz="1200" baseline="0" dirty="0" smtClean="0">
              <a:cs typeface="Chalkboard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aseline="0" dirty="0" smtClean="0">
                <a:cs typeface="Chalkboard"/>
              </a:rPr>
              <a:t>improve their arts education programs, </a:t>
            </a:r>
          </a:p>
          <a:p>
            <a:endParaRPr lang="en-US" sz="1200" baseline="0" dirty="0" smtClean="0">
              <a:cs typeface="Chalkboard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aseline="0" dirty="0" smtClean="0">
                <a:cs typeface="Chalkboard"/>
              </a:rPr>
              <a:t>monitor </a:t>
            </a:r>
            <a:r>
              <a:rPr lang="en-US" sz="1200" baseline="0" dirty="0" smtClean="0">
                <a:cs typeface="Chalkboard"/>
              </a:rPr>
              <a:t>and improve student learning in the arts, </a:t>
            </a:r>
          </a:p>
          <a:p>
            <a:endParaRPr lang="en-US" sz="1200" baseline="0" dirty="0" smtClean="0">
              <a:cs typeface="Chalkboard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aseline="0" dirty="0" smtClean="0">
                <a:cs typeface="Chalkboard"/>
              </a:rPr>
              <a:t>support </a:t>
            </a:r>
            <a:r>
              <a:rPr lang="en-US" sz="1200" baseline="0" dirty="0" smtClean="0">
                <a:cs typeface="Chalkboard"/>
              </a:rPr>
              <a:t>professional practice and improve </a:t>
            </a:r>
            <a:r>
              <a:rPr lang="en-US" sz="1200" baseline="0" dirty="0" smtClean="0">
                <a:cs typeface="Chalkboard"/>
              </a:rPr>
              <a:t>their </a:t>
            </a:r>
            <a:r>
              <a:rPr lang="en-US" sz="1200" baseline="0" dirty="0" smtClean="0">
                <a:cs typeface="Chalkboard"/>
              </a:rPr>
              <a:t>effectiveness as </a:t>
            </a:r>
            <a:r>
              <a:rPr lang="en-US" sz="1200" baseline="0" dirty="0" smtClean="0">
                <a:cs typeface="Chalkboard"/>
              </a:rPr>
              <a:t>teachers, </a:t>
            </a:r>
            <a:r>
              <a:rPr lang="en-US" sz="1200" baseline="0" dirty="0" smtClean="0">
                <a:cs typeface="Chalkboard"/>
              </a:rPr>
              <a:t>and ultimately,</a:t>
            </a:r>
          </a:p>
          <a:p>
            <a:endParaRPr lang="en-US" sz="1200" baseline="0" dirty="0" smtClean="0">
              <a:cs typeface="Chalkboard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aseline="0" dirty="0" smtClean="0">
                <a:cs typeface="Chalkboard"/>
              </a:rPr>
              <a:t>advance </a:t>
            </a:r>
            <a:r>
              <a:rPr lang="en-US" sz="1200" baseline="0" dirty="0" smtClean="0">
                <a:cs typeface="Chalkboard"/>
              </a:rPr>
              <a:t>arts education as a key part of a well-rounded education.</a:t>
            </a:r>
            <a:endParaRPr lang="en-US" sz="1200" dirty="0" smtClean="0">
              <a:cs typeface="Chalkboard"/>
            </a:endParaRPr>
          </a:p>
          <a:p>
            <a:endParaRPr lang="en-US" sz="1200" dirty="0" smtClean="0">
              <a:cs typeface="Chalkboard"/>
            </a:endParaRP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59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200" dirty="0" smtClean="0">
                <a:latin typeface="Roboto" pitchFamily="2" charset="0"/>
                <a:ea typeface="Roboto" pitchFamily="2" charset="0"/>
              </a:rPr>
              <a:t>When all student work has been scored, complete the summary section at the bottom of each MAEIA Classroom Score Summary sheet,</a:t>
            </a:r>
            <a:r>
              <a:rPr lang="en-US" sz="1200" baseline="0" dirty="0" smtClean="0">
                <a:latin typeface="Roboto" pitchFamily="2" charset="0"/>
                <a:ea typeface="Roboto" pitchFamily="2" charset="0"/>
              </a:rPr>
              <a:t> as shown on the next slide</a:t>
            </a:r>
            <a:endParaRPr lang="en-US" sz="1200" dirty="0" smtClean="0">
              <a:latin typeface="Roboto" pitchFamily="2" charset="0"/>
              <a:ea typeface="Roboto" pitchFamily="2" charset="0"/>
            </a:endParaRPr>
          </a:p>
          <a:p>
            <a:pPr marL="0" lvl="0" indent="0">
              <a:buNone/>
            </a:pPr>
            <a:endParaRPr lang="en-US" sz="1200" dirty="0" smtClean="0"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Roboto" pitchFamily="2" charset="0"/>
                <a:ea typeface="Roboto" pitchFamily="2" charset="0"/>
              </a:rPr>
              <a:t>The summary section will indicate to you how well your students did </a:t>
            </a:r>
            <a:r>
              <a:rPr lang="en-US" sz="1200" dirty="0" smtClean="0">
                <a:latin typeface="Roboto" pitchFamily="2" charset="0"/>
                <a:ea typeface="Roboto" pitchFamily="2" charset="0"/>
              </a:rPr>
              <a:t>as a group on </a:t>
            </a:r>
            <a:r>
              <a:rPr lang="en-US" sz="1200" dirty="0" smtClean="0">
                <a:latin typeface="Roboto" pitchFamily="2" charset="0"/>
                <a:ea typeface="Roboto" pitchFamily="2" charset="0"/>
              </a:rPr>
              <a:t>the </a:t>
            </a:r>
            <a:r>
              <a:rPr lang="en-US" sz="1200" dirty="0" smtClean="0">
                <a:latin typeface="Roboto" pitchFamily="2" charset="0"/>
                <a:ea typeface="Roboto" pitchFamily="2" charset="0"/>
              </a:rPr>
              <a:t>assessment.</a:t>
            </a:r>
            <a:endParaRPr lang="en-US" sz="1200" dirty="0" smtClean="0">
              <a:latin typeface="Roboto" pitchFamily="2" charset="0"/>
              <a:ea typeface="Roboto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Roboto" pitchFamily="2" charset="0"/>
                <a:ea typeface="Roboto" pitchFamily="2" charset="0"/>
              </a:rPr>
              <a:t>Add</a:t>
            </a:r>
            <a:r>
              <a:rPr lang="en-US" sz="1200" baseline="0" dirty="0" smtClean="0">
                <a:latin typeface="Roboto" pitchFamily="2" charset="0"/>
                <a:ea typeface="Roboto" pitchFamily="2" charset="0"/>
              </a:rPr>
              <a:t> this </a:t>
            </a:r>
            <a:r>
              <a:rPr lang="en-US" sz="1200" dirty="0" smtClean="0">
                <a:latin typeface="Roboto" pitchFamily="2" charset="0"/>
                <a:ea typeface="Roboto" pitchFamily="2" charset="0"/>
              </a:rPr>
              <a:t>summary </a:t>
            </a:r>
            <a:r>
              <a:rPr lang="en-US" sz="1200" dirty="0" smtClean="0">
                <a:latin typeface="Roboto" pitchFamily="2" charset="0"/>
                <a:ea typeface="Roboto" pitchFamily="2" charset="0"/>
              </a:rPr>
              <a:t>section at the bottom of each MAEIA Classroom Score Summary sheet for each Teacher Scoring</a:t>
            </a:r>
            <a:r>
              <a:rPr lang="en-US" sz="1200" baseline="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200" baseline="0" dirty="0" smtClean="0">
                <a:latin typeface="Roboto" pitchFamily="2" charset="0"/>
                <a:ea typeface="Roboto" pitchFamily="2" charset="0"/>
              </a:rPr>
              <a:t>Rubric </a:t>
            </a:r>
            <a:r>
              <a:rPr lang="en-US" sz="1200" baseline="0" dirty="0" smtClean="0">
                <a:latin typeface="Roboto" pitchFamily="2" charset="0"/>
                <a:ea typeface="Roboto" pitchFamily="2" charset="0"/>
              </a:rPr>
              <a:t>as shown in this slide.</a:t>
            </a:r>
          </a:p>
          <a:p>
            <a:endParaRPr lang="en-US" sz="1200" baseline="0" dirty="0" smtClean="0">
              <a:latin typeface="Roboto" pitchFamily="2" charset="0"/>
              <a:ea typeface="Roboto" pitchFamily="2" charset="0"/>
            </a:endParaRPr>
          </a:p>
          <a:p>
            <a:r>
              <a:rPr lang="en-US" sz="1200" baseline="0" dirty="0" smtClean="0">
                <a:latin typeface="Roboto" pitchFamily="2" charset="0"/>
                <a:ea typeface="Roboto" pitchFamily="2" charset="0"/>
              </a:rPr>
              <a:t>Then you should tally the total number of 1s, 2s, 3s, and 4s on each dimension of each Teacher Scoring Rubric.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As this slide says,</a:t>
            </a:r>
            <a:r>
              <a:rPr lang="en-US" baseline="0" dirty="0" smtClean="0"/>
              <a:t> y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ou may wish to provide feedback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to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0" lvl="0" indent="0"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•</a:t>
            </a:r>
            <a:r>
              <a:rPr lang="en-US" sz="2400" baseline="0" dirty="0" smtClean="0">
                <a:solidFill>
                  <a:schemeClr val="accent6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   </a:t>
            </a:r>
            <a:r>
              <a:rPr lang="en-US" dirty="0" smtClean="0">
                <a:latin typeface="Roboto" pitchFamily="2" charset="0"/>
                <a:ea typeface="Roboto" pitchFamily="2" charset="0"/>
              </a:rPr>
              <a:t>all students about how the class did on the assessment (using the overall summary scores), and</a:t>
            </a:r>
          </a:p>
          <a:p>
            <a:pPr marL="0" lvl="0" indent="0">
              <a:buNone/>
            </a:pPr>
            <a:endParaRPr lang="en-US" dirty="0" smtClean="0">
              <a:latin typeface="Roboto" pitchFamily="2" charset="0"/>
              <a:ea typeface="Roboto" pitchFamily="2" charset="0"/>
            </a:endParaRPr>
          </a:p>
          <a:p>
            <a:pPr marL="0" lvl="0" indent="0">
              <a:buNone/>
            </a:pPr>
            <a:r>
              <a:rPr lang="en-US" dirty="0" smtClean="0">
                <a:latin typeface="Roboto" pitchFamily="2" charset="0"/>
                <a:ea typeface="Roboto" pitchFamily="2" charset="0"/>
              </a:rPr>
              <a:t>•</a:t>
            </a:r>
            <a:r>
              <a:rPr lang="en-US" baseline="0" dirty="0" smtClean="0">
                <a:latin typeface="Roboto" pitchFamily="2" charset="0"/>
                <a:ea typeface="Roboto" pitchFamily="2" charset="0"/>
              </a:rPr>
              <a:t>  </a:t>
            </a:r>
            <a:r>
              <a:rPr lang="en-US" dirty="0" smtClean="0">
                <a:latin typeface="Roboto" pitchFamily="2" charset="0"/>
                <a:ea typeface="Roboto" pitchFamily="2" charset="0"/>
              </a:rPr>
              <a:t> to individual </a:t>
            </a:r>
            <a:r>
              <a:rPr lang="en-US" dirty="0" smtClean="0">
                <a:latin typeface="Roboto" pitchFamily="2" charset="0"/>
                <a:ea typeface="Roboto" pitchFamily="2" charset="0"/>
              </a:rPr>
              <a:t>students.</a:t>
            </a:r>
            <a:endParaRPr lang="en-US" sz="2200" dirty="0" smtClean="0">
              <a:latin typeface="Roboto" pitchFamily="2" charset="0"/>
              <a:ea typeface="Roboto" pitchFamily="2" charset="0"/>
            </a:endParaRPr>
          </a:p>
          <a:p>
            <a:pPr marL="0" lvl="0" indent="0"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In both cases, a focus on the areas for improvement in descriptive terms, rather than using evaluative terms, may be most helpful to students.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 sure</a:t>
            </a:r>
            <a:r>
              <a:rPr lang="en-US" baseline="0" dirty="0" smtClean="0"/>
              <a:t> to join the community of arts educators. Register on the site (see the </a:t>
            </a:r>
            <a:r>
              <a:rPr lang="en-US" baseline="0" dirty="0" smtClean="0"/>
              <a:t>word </a:t>
            </a:r>
            <a:r>
              <a:rPr lang="en-US" baseline="0" dirty="0" smtClean="0"/>
              <a:t>“Register in the upper right hand </a:t>
            </a:r>
            <a:r>
              <a:rPr lang="en-US" baseline="0" dirty="0" smtClean="0"/>
              <a:t>corner), </a:t>
            </a:r>
            <a:r>
              <a:rPr lang="en-US" baseline="0" dirty="0" smtClean="0"/>
              <a:t>and join with other arts educators in improving your arts education programs.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have any</a:t>
            </a:r>
            <a:r>
              <a:rPr lang="en-US" baseline="0" dirty="0" smtClean="0"/>
              <a:t> questions</a:t>
            </a:r>
            <a:r>
              <a:rPr lang="en-US" baseline="0" smtClean="0"/>
              <a:t>, contact </a:t>
            </a:r>
            <a:r>
              <a:rPr lang="en-US" baseline="0" dirty="0" smtClean="0"/>
              <a:t>us at this phone number or e-mail address.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1C06AF-5143-1849-9A49-36FC08B951B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48723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8 modules that comprise</a:t>
            </a:r>
            <a:r>
              <a:rPr lang="en-US" baseline="0" dirty="0" smtClean="0"/>
              <a:t> this module </a:t>
            </a:r>
            <a:r>
              <a:rPr lang="en-US" baseline="0" dirty="0" smtClean="0"/>
              <a:t>series.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They describe the MAEIA </a:t>
            </a:r>
            <a:r>
              <a:rPr lang="en-US" baseline="0" dirty="0" smtClean="0"/>
              <a:t>project and </a:t>
            </a:r>
            <a:r>
              <a:rPr lang="en-US" baseline="0" dirty="0" smtClean="0"/>
              <a:t>the MAEIA resources including the MAEIA </a:t>
            </a:r>
            <a:r>
              <a:rPr lang="en-US" baseline="0" dirty="0" smtClean="0"/>
              <a:t>assessments.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 module series also describes how to select, use, </a:t>
            </a:r>
            <a:r>
              <a:rPr lang="en-US" baseline="0" dirty="0" smtClean="0"/>
              <a:t>score, </a:t>
            </a:r>
            <a:r>
              <a:rPr lang="en-US" baseline="0" dirty="0" smtClean="0"/>
              <a:t>and report the MAEIA assessments.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module is about scoring the MAEIA assessments.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module will cover several parts of the scoring of the MAEIA assessment, including</a:t>
            </a:r>
          </a:p>
          <a:p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how </a:t>
            </a:r>
            <a:r>
              <a:rPr lang="en-US" dirty="0" smtClean="0"/>
              <a:t>to score student work</a:t>
            </a:r>
          </a:p>
          <a:p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how </a:t>
            </a:r>
            <a:r>
              <a:rPr lang="en-US" dirty="0" smtClean="0"/>
              <a:t>and</a:t>
            </a:r>
            <a:r>
              <a:rPr lang="en-US" baseline="0" dirty="0" smtClean="0"/>
              <a:t> where to record students’ </a:t>
            </a:r>
            <a:r>
              <a:rPr lang="en-US" baseline="0" dirty="0" smtClean="0"/>
              <a:t>scores, and</a:t>
            </a:r>
            <a:endParaRPr lang="en-US" baseline="0" dirty="0" smtClean="0"/>
          </a:p>
          <a:p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how to report </a:t>
            </a:r>
            <a:r>
              <a:rPr lang="en-US" baseline="0" dirty="0" smtClean="0"/>
              <a:t>student performance on each assessment in summary form as well as to individual </a:t>
            </a:r>
            <a:r>
              <a:rPr lang="en-US" baseline="0" dirty="0" smtClean="0"/>
              <a:t>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</a:t>
            </a:r>
            <a:r>
              <a:rPr lang="en-US" baseline="0" dirty="0" smtClean="0"/>
              <a:t> are several steps you should take to prepare to score students’ </a:t>
            </a:r>
            <a:r>
              <a:rPr lang="en-US" baseline="0" dirty="0" smtClean="0"/>
              <a:t>responses.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First, collect all of the assessment </a:t>
            </a:r>
            <a:r>
              <a:rPr lang="en-US" baseline="0" dirty="0" smtClean="0"/>
              <a:t>materials.</a:t>
            </a:r>
            <a:endParaRPr lang="en-US" baseline="0" dirty="0" smtClean="0"/>
          </a:p>
          <a:p>
            <a:endParaRPr lang="en-US" baseline="0" dirty="0" smtClean="0"/>
          </a:p>
          <a:p>
            <a:pPr lvl="1">
              <a:buFont typeface="Arial"/>
              <a:buChar char="•"/>
            </a:pPr>
            <a:r>
              <a:rPr lang="en-US" baseline="0" dirty="0" smtClean="0"/>
              <a:t> The Student </a:t>
            </a:r>
            <a:r>
              <a:rPr lang="en-US" baseline="0" dirty="0" smtClean="0"/>
              <a:t>Booklets </a:t>
            </a:r>
            <a:endParaRPr lang="en-US" baseline="0" dirty="0" smtClean="0"/>
          </a:p>
          <a:p>
            <a:pPr lvl="1">
              <a:buFont typeface="Arial"/>
              <a:buChar char="•"/>
            </a:pPr>
            <a:endParaRPr lang="en-US" baseline="0" dirty="0" smtClean="0"/>
          </a:p>
          <a:p>
            <a:pPr lvl="1">
              <a:buFont typeface="Arial"/>
              <a:buChar char="•"/>
            </a:pPr>
            <a:r>
              <a:rPr lang="en-US" baseline="0" dirty="0" smtClean="0"/>
              <a:t> The assessment questions (if any) that students tore off their Student Booklets</a:t>
            </a:r>
          </a:p>
          <a:p>
            <a:pPr lvl="1">
              <a:buFont typeface="Arial"/>
              <a:buChar char="•"/>
            </a:pPr>
            <a:endParaRPr lang="en-US" baseline="0" dirty="0" smtClean="0"/>
          </a:p>
          <a:p>
            <a:pPr lvl="1">
              <a:buFont typeface="Arial"/>
              <a:buChar char="•"/>
            </a:pPr>
            <a:r>
              <a:rPr lang="en-US" baseline="0" dirty="0" smtClean="0"/>
              <a:t> Other materials that students produced such as artwork that is not in their Booklets</a:t>
            </a:r>
          </a:p>
          <a:p>
            <a:pPr lvl="1">
              <a:buFont typeface="Arial"/>
              <a:buChar char="•"/>
            </a:pPr>
            <a:endParaRPr lang="en-US" baseline="0" dirty="0" smtClean="0"/>
          </a:p>
          <a:p>
            <a:pPr lvl="1">
              <a:buFont typeface="Arial"/>
              <a:buChar char="•"/>
            </a:pPr>
            <a:r>
              <a:rPr lang="en-US" baseline="0" dirty="0" smtClean="0"/>
              <a:t> Any audio or video files containing their performances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Second,</a:t>
            </a:r>
            <a:r>
              <a:rPr lang="en-US" baseline="0" dirty="0" smtClean="0"/>
              <a:t> become familiar again with the assessment, especially the standards that were assessed and the Teacher Scoring Rubrics and any special scoring </a:t>
            </a:r>
            <a:r>
              <a:rPr lang="en-US" baseline="0" dirty="0" smtClean="0"/>
              <a:t>directions.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Next,</a:t>
            </a:r>
            <a:r>
              <a:rPr lang="en-US" baseline="0" dirty="0" smtClean="0"/>
              <a:t> set up the playback equipment you’ll need to view video recordings or listen to audio </a:t>
            </a:r>
            <a:r>
              <a:rPr lang="en-US" baseline="0" dirty="0" smtClean="0"/>
              <a:t>recordings.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Prepare to score student</a:t>
            </a:r>
            <a:r>
              <a:rPr lang="en-US" baseline="0" dirty="0" smtClean="0"/>
              <a:t> work by filling in their names on the MAEIA Classroom Score Summary contained in each Teacher </a:t>
            </a:r>
            <a:r>
              <a:rPr lang="en-US" baseline="0" dirty="0" smtClean="0"/>
              <a:t>Booklet.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You may need </a:t>
            </a:r>
            <a:r>
              <a:rPr lang="en-US" baseline="0" dirty="0" smtClean="0"/>
              <a:t>additional </a:t>
            </a:r>
            <a:r>
              <a:rPr lang="en-US" baseline="0" dirty="0" smtClean="0"/>
              <a:t>copies of it for large classes or if there is more than </a:t>
            </a:r>
            <a:r>
              <a:rPr lang="en-US" baseline="0" dirty="0" smtClean="0"/>
              <a:t>one </a:t>
            </a:r>
            <a:r>
              <a:rPr lang="en-US" baseline="0" dirty="0" smtClean="0"/>
              <a:t>Teacher Scoring Rubric in the </a:t>
            </a:r>
            <a:r>
              <a:rPr lang="en-US" baseline="0" dirty="0" smtClean="0"/>
              <a:t>assessment.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 at each Teacher</a:t>
            </a:r>
            <a:r>
              <a:rPr lang="en-US" baseline="0" dirty="0" smtClean="0"/>
              <a:t> Scoring Rubric </a:t>
            </a:r>
            <a:r>
              <a:rPr lang="en-US" baseline="0" dirty="0" smtClean="0"/>
              <a:t>carefully.</a:t>
            </a:r>
            <a:endParaRPr lang="en-US" baseline="0" dirty="0" smtClean="0"/>
          </a:p>
          <a:p>
            <a:endParaRPr lang="en-US" baseline="0" dirty="0" smtClean="0"/>
          </a:p>
          <a:p>
            <a:pPr marL="234950" indent="-234950">
              <a:spcBef>
                <a:spcPts val="600"/>
              </a:spcBef>
            </a:pPr>
            <a:r>
              <a:rPr lang="en-US" sz="1200" b="0" dirty="0" smtClean="0">
                <a:solidFill>
                  <a:schemeClr val="accent2">
                    <a:lumMod val="50000"/>
                  </a:schemeClr>
                </a:solidFill>
                <a:latin typeface="Varela Round"/>
                <a:cs typeface="Varela Round"/>
              </a:rPr>
              <a:t>Look at the progression in the rubric from Level 1, the lowest level of performance, to Level 2, to Level 3, and then to Level 4, the highest level of </a:t>
            </a:r>
            <a:r>
              <a:rPr lang="en-US" sz="1200" b="0" dirty="0" smtClean="0">
                <a:solidFill>
                  <a:schemeClr val="accent2">
                    <a:lumMod val="50000"/>
                  </a:schemeClr>
                </a:solidFill>
                <a:latin typeface="Varela Round"/>
                <a:cs typeface="Varela Round"/>
              </a:rPr>
              <a:t>performance.</a:t>
            </a:r>
            <a:endParaRPr lang="en-US" sz="1200" b="0" dirty="0" smtClean="0">
              <a:solidFill>
                <a:schemeClr val="accent2">
                  <a:lumMod val="50000"/>
                </a:schemeClr>
              </a:solidFill>
              <a:latin typeface="Varela Round"/>
              <a:cs typeface="Varela Round"/>
            </a:endParaRPr>
          </a:p>
          <a:p>
            <a:pPr marL="234950" indent="-234950">
              <a:spcBef>
                <a:spcPts val="600"/>
              </a:spcBef>
              <a:buNone/>
            </a:pPr>
            <a:endParaRPr lang="en-US" sz="1000" b="0" dirty="0" smtClean="0">
              <a:solidFill>
                <a:schemeClr val="accent2">
                  <a:lumMod val="50000"/>
                </a:schemeClr>
              </a:solidFill>
              <a:latin typeface="Varela Round"/>
              <a:cs typeface="Varela Round"/>
            </a:endParaRPr>
          </a:p>
          <a:p>
            <a:pPr marL="234950" indent="-234950">
              <a:spcBef>
                <a:spcPts val="600"/>
              </a:spcBef>
            </a:pPr>
            <a:r>
              <a:rPr lang="en-US" sz="1200" b="0" dirty="0" smtClean="0">
                <a:solidFill>
                  <a:schemeClr val="accent2">
                    <a:lumMod val="50000"/>
                  </a:schemeClr>
                </a:solidFill>
                <a:latin typeface="Varela Round"/>
                <a:cs typeface="Varela Round"/>
              </a:rPr>
              <a:t>How do students’ performances change or improve from Level 1 to Level 4? These</a:t>
            </a:r>
            <a:r>
              <a:rPr lang="en-US" sz="1200" b="0" baseline="0" dirty="0" smtClean="0">
                <a:solidFill>
                  <a:schemeClr val="accent2">
                    <a:lumMod val="50000"/>
                  </a:schemeClr>
                </a:solidFill>
                <a:latin typeface="Varela Round"/>
                <a:cs typeface="Varela Round"/>
              </a:rPr>
              <a:t> are the salient characteristics you should be looking for in students </a:t>
            </a:r>
            <a:r>
              <a:rPr lang="en-US" sz="1200" b="0" baseline="0" dirty="0" smtClean="0">
                <a:solidFill>
                  <a:schemeClr val="accent2">
                    <a:lumMod val="50000"/>
                  </a:schemeClr>
                </a:solidFill>
                <a:latin typeface="Varela Round"/>
                <a:cs typeface="Varela Round"/>
              </a:rPr>
              <a:t>responses.</a:t>
            </a:r>
            <a:endParaRPr lang="en-US" sz="1200" b="0" baseline="0" dirty="0" smtClean="0">
              <a:solidFill>
                <a:schemeClr val="accent2">
                  <a:lumMod val="50000"/>
                </a:schemeClr>
              </a:solidFill>
              <a:latin typeface="Varela Round"/>
              <a:cs typeface="Varela Round"/>
            </a:endParaRPr>
          </a:p>
          <a:p>
            <a:pPr marL="234950" indent="-234950">
              <a:spcBef>
                <a:spcPts val="600"/>
              </a:spcBef>
            </a:pPr>
            <a:endParaRPr lang="en-US" sz="1200" b="0" baseline="0" dirty="0" smtClean="0">
              <a:solidFill>
                <a:schemeClr val="accent2">
                  <a:lumMod val="50000"/>
                </a:schemeClr>
              </a:solidFill>
              <a:latin typeface="Varela Round"/>
              <a:cs typeface="Varela Round"/>
            </a:endParaRPr>
          </a:p>
          <a:p>
            <a:pPr marL="234950" indent="-234950">
              <a:spcBef>
                <a:spcPts val="600"/>
              </a:spcBef>
            </a:pPr>
            <a:r>
              <a:rPr lang="en-US" sz="1200" b="0" baseline="0" dirty="0" smtClean="0">
                <a:solidFill>
                  <a:schemeClr val="accent2">
                    <a:lumMod val="50000"/>
                  </a:schemeClr>
                </a:solidFill>
                <a:latin typeface="Varela Round"/>
                <a:cs typeface="Varela Round"/>
              </a:rPr>
              <a:t>Repeat this for each dimension in the Teacher Scoring </a:t>
            </a:r>
            <a:r>
              <a:rPr lang="en-US" sz="1200" b="0" baseline="0" dirty="0" smtClean="0">
                <a:solidFill>
                  <a:schemeClr val="accent2">
                    <a:lumMod val="50000"/>
                  </a:schemeClr>
                </a:solidFill>
                <a:latin typeface="Varela Round"/>
                <a:cs typeface="Varela Round"/>
              </a:rPr>
              <a:t>Rubric.</a:t>
            </a:r>
            <a:r>
              <a:rPr lang="en-US" sz="1200" b="0" dirty="0" smtClean="0">
                <a:solidFill>
                  <a:schemeClr val="accent2">
                    <a:lumMod val="50000"/>
                  </a:schemeClr>
                </a:solidFill>
                <a:latin typeface="Varela Round"/>
                <a:cs typeface="Varela Round"/>
              </a:rPr>
              <a:t> </a:t>
            </a:r>
            <a:endParaRPr lang="en-US" sz="1200" b="0" dirty="0" smtClean="0">
              <a:solidFill>
                <a:schemeClr val="accent2">
                  <a:lumMod val="50000"/>
                </a:schemeClr>
              </a:solidFill>
              <a:latin typeface="Varela Round"/>
              <a:cs typeface="Varela Round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C06AF-5143-1849-9A49-36FC08B951B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" y="5937956"/>
            <a:ext cx="618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2286" y="5937956"/>
            <a:ext cx="618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FDDD-1A01-6E4A-A830-6C0C1819FDF7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2720-C940-D34B-80A2-541B90987617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52E4-2F7E-DE42-BA40-4C635BC011AB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53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3C00-905B-2F43-96DB-94FAF8F4237D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DB67-C235-FA40-AF37-68356A3D84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33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CD23-A395-BA44-A22F-FFCDE13432EA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DB67-C235-FA40-AF37-68356A3D84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500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389-4F28-5342-8DEF-804908C7044D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DB67-C235-FA40-AF37-68356A3D84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84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8FE2-C1E9-3B44-847E-4A575DEB9A67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DB67-C235-FA40-AF37-68356A3D84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181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01E8-89E4-354C-B86A-0030617DEE3C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DB67-C235-FA40-AF37-68356A3D84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53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E21C-ACF2-2340-9DA4-F06871D8CA98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DB67-C235-FA40-AF37-68356A3D84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76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6A8B-F2C4-DE48-AA4F-CC9A4CF41CC2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DB67-C235-FA40-AF37-68356A3D84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0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23D2-ED36-CE4D-9353-0A9C888BF466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10AE-BEDB-BB4F-BD5C-0FF2B942D61E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DB67-C235-FA40-AF37-68356A3D84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45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B206-BBB2-4145-97C0-2FD033822772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DB67-C235-FA40-AF37-68356A3D84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707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46050" y="-308769"/>
            <a:ext cx="8229600" cy="834389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9AD6-A46D-674A-B654-87974BEEDAFF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DB67-C235-FA40-AF37-68356A3D84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022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7D7C-A042-FF4B-A8FE-A41294E15BFF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DB67-C235-FA40-AF37-68356A3D84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8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D2581-6EB4-8045-AFA9-6C3E808743DB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3604548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216620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5122-CE36-0E4E-920F-2FE5BB3AD670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461"/>
            <a:ext cx="8229600" cy="11430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BE27-ADDC-7E41-B66C-7FCC22811213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949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55AD-CBAA-CD44-9076-31F90DDD03EC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33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000" b="0">
                <a:ln>
                  <a:noFill/>
                </a:ln>
                <a:solidFill>
                  <a:schemeClr val="tx2"/>
                </a:solidFill>
                <a:effectLst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B07F-3546-1445-99BE-BDA61F35E660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420F-ED0C-1243-94D4-1E990C99151D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35A4-D275-924E-B6A1-48B7A53D6F6C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Shot 2016-07-31 at 1.02.03 PM.png"/>
          <p:cNvPicPr>
            <a:picLocks noChangeAspect="1"/>
          </p:cNvPicPr>
          <p:nvPr/>
        </p:nvPicPr>
        <p:blipFill>
          <a:blip r:embed="rId1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704088"/>
            <a:ext cx="9144000" cy="954911"/>
          </a:xfrm>
          <a:prstGeom prst="rect">
            <a:avLst/>
          </a:prstGeom>
        </p:spPr>
      </p:pic>
      <p:pic>
        <p:nvPicPr>
          <p:cNvPr id="2" name="Picture 1" descr="Screen Shot 2016-07-31 at 1.02.03 PM.png"/>
          <p:cNvPicPr>
            <a:picLocks noChangeAspect="1"/>
          </p:cNvPicPr>
          <p:nvPr/>
        </p:nvPicPr>
        <p:blipFill>
          <a:blip r:embed="rId1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4911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9EEA1D6-3A9F-9149-9960-4A86598D94DB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228600" y="205104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000" b="0" kern="1200">
          <a:ln>
            <a:noFill/>
          </a:ln>
          <a:solidFill>
            <a:schemeClr val="tx2"/>
          </a:solidFill>
          <a:effectLst/>
          <a:latin typeface="Varela Round" panose="00000500000000000000" pitchFamily="2" charset="-79"/>
          <a:ea typeface="+mj-ea"/>
          <a:cs typeface="Varela Round" panose="00000500000000000000" pitchFamily="2" charset="-79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Varela Round" panose="00000500000000000000" pitchFamily="2" charset="-79"/>
          <a:ea typeface="+mn-ea"/>
          <a:cs typeface="Varela Round" panose="00000500000000000000" pitchFamily="2" charset="-79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48D5-E20B-E84D-9335-B3B31411E0FA}" type="datetime1">
              <a:rPr lang="en-US" smtClean="0"/>
              <a:pPr/>
              <a:t>12/12/16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EDB67-C235-FA40-AF37-68356A3D84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16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microsoft.com/office/2007/relationships/hdphoto" Target="../media/hdphoto2.wdp"/><Relationship Id="rId5" Type="http://schemas.openxmlformats.org/officeDocument/2006/relationships/image" Target="../media/image16.png"/><Relationship Id="rId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aeia.artsed@gmail.com" TargetMode="External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789861"/>
            <a:ext cx="9144000" cy="14478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Scoring and Reporting</a:t>
            </a:r>
            <a:b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en-US" sz="4000" dirty="0"/>
              <a:t>the MAEIA Assessments</a:t>
            </a:r>
            <a:endParaRPr lang="en-US"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5" name="Picture 4" descr="Screen Shot 2016-07-31 at 12.5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81" y="5143884"/>
            <a:ext cx="4827924" cy="1714116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85224" y="1"/>
            <a:ext cx="8011864" cy="139207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Subtitle 5"/>
          <p:cNvSpPr txBox="1">
            <a:spLocks/>
          </p:cNvSpPr>
          <p:nvPr/>
        </p:nvSpPr>
        <p:spPr>
          <a:xfrm>
            <a:off x="644652" y="3509678"/>
            <a:ext cx="7854696" cy="1090172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Module 7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/>
              <a:t>IN THE MAEIA MODULE SERIES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161309" y="3509678"/>
            <a:ext cx="48398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30581" y="4585855"/>
            <a:ext cx="48398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341120" y="2377440"/>
            <a:ext cx="6469380" cy="34671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57300" y="2278380"/>
            <a:ext cx="6469380" cy="34671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40" y="2727960"/>
            <a:ext cx="5897880" cy="2682240"/>
          </a:xfrm>
        </p:spPr>
        <p:txBody>
          <a:bodyPr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Varela Round"/>
                <a:cs typeface="Varela Round"/>
              </a:rPr>
              <a:t>Informally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(mentally) score an initial student on each dimension of the Teacher Scoring Rubric. </a:t>
            </a:r>
          </a:p>
          <a:p>
            <a:pPr marL="393192" lvl="1" indent="0">
              <a:spcBef>
                <a:spcPts val="600"/>
              </a:spcBef>
              <a:buNone/>
            </a:pPr>
            <a:r>
              <a:rPr lang="en-US" dirty="0"/>
              <a:t>Do you see anything about the Teacher Scoring Rubric that is puzzling?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0604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Informally Score a Few Responses</a:t>
            </a:r>
          </a:p>
        </p:txBody>
      </p:sp>
      <p:sp>
        <p:nvSpPr>
          <p:cNvPr id="8" name="Oval 7"/>
          <p:cNvSpPr/>
          <p:nvPr/>
        </p:nvSpPr>
        <p:spPr>
          <a:xfrm>
            <a:off x="1889760" y="4030980"/>
            <a:ext cx="175260" cy="17526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381000" y="2495550"/>
            <a:ext cx="4892040" cy="3470910"/>
          </a:xfrm>
          <a:prstGeom prst="right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32660"/>
            <a:ext cx="4069080" cy="3543300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2000" b="1" dirty="0"/>
              <a:t>Do this for a few more students. </a:t>
            </a:r>
            <a:br>
              <a:rPr lang="en-US" sz="2000" b="1" dirty="0"/>
            </a:br>
            <a:endParaRPr lang="en-US" sz="1200" b="1" dirty="0"/>
          </a:p>
          <a:p>
            <a:pPr lvl="1">
              <a:spcBef>
                <a:spcPts val="600"/>
              </a:spcBef>
            </a:pPr>
            <a:r>
              <a:rPr lang="en-US" sz="2000" dirty="0"/>
              <a:t>Do you see any responses that are difficult to score? 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Do you see anything that is puzzling?</a:t>
            </a:r>
            <a:br>
              <a:rPr lang="en-US" sz="2000" dirty="0"/>
            </a:br>
            <a:r>
              <a:rPr lang="en-US" sz="1200" dirty="0"/>
              <a:t> </a:t>
            </a:r>
          </a:p>
          <a:p>
            <a:pPr marL="393192" lvl="1" indent="0">
              <a:spcBef>
                <a:spcPts val="600"/>
              </a:spcBef>
              <a:buNone/>
            </a:pPr>
            <a:r>
              <a:rPr lang="en-US" sz="2000" dirty="0"/>
              <a:t>Make note of these so you can provide feedback on these issues to the MAEIA project staff.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556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Informally Score a Few Responses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41620" y="3239765"/>
            <a:ext cx="3520440" cy="197930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Varela Round" panose="02000000000000000000" pitchFamily="2" charset="0"/>
              </a:rPr>
              <a:t>If this informal scoring seems to work, then return to the initial students’ work and score each of them.</a:t>
            </a:r>
          </a:p>
        </p:txBody>
      </p:sp>
    </p:spTree>
    <p:extLst>
      <p:ext uri="{BB962C8B-B14F-4D97-AF65-F5344CB8AC3E}">
        <p14:creationId xmlns:p14="http://schemas.microsoft.com/office/powerpoint/2010/main" val="265918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056" y="984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Sample Scoring Rubric – V.T406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6" y="2075793"/>
            <a:ext cx="7769051" cy="421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0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887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Example of Student Work </a:t>
            </a:r>
            <a:r>
              <a:rPr lang="en-US" sz="3600" b="1" kern="0" dirty="0">
                <a:solidFill>
                  <a:schemeClr val="accent6">
                    <a:lumMod val="75000"/>
                  </a:schemeClr>
                </a:solidFill>
                <a:cs typeface="Chalkboard"/>
              </a:rPr>
              <a:t>Level 4</a:t>
            </a:r>
          </a:p>
        </p:txBody>
      </p:sp>
      <p:pic>
        <p:nvPicPr>
          <p:cNvPr id="5" name="Content Placeholder 5" descr="VT406R1DaPL4E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42" b="14442"/>
          <a:stretch>
            <a:fillRect/>
          </a:stretch>
        </p:blipFill>
        <p:spPr>
          <a:xfrm>
            <a:off x="465512" y="1939604"/>
            <a:ext cx="8212975" cy="4380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93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" y="10604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Example of Student Work </a:t>
            </a:r>
            <a:r>
              <a:rPr lang="en-US" sz="3600" b="1" kern="0" dirty="0">
                <a:solidFill>
                  <a:schemeClr val="accent6">
                    <a:lumMod val="75000"/>
                  </a:schemeClr>
                </a:solidFill>
                <a:cs typeface="Chalkboard"/>
              </a:rPr>
              <a:t>Level 3</a:t>
            </a:r>
          </a:p>
        </p:txBody>
      </p:sp>
      <p:pic>
        <p:nvPicPr>
          <p:cNvPr id="5" name="Content Placeholder 5" descr="VT406R1DaPL4E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2" b="14442"/>
          <a:stretch>
            <a:fillRect/>
          </a:stretch>
        </p:blipFill>
        <p:spPr>
          <a:xfrm>
            <a:off x="465512" y="1939604"/>
            <a:ext cx="8212975" cy="4380554"/>
          </a:xfrm>
        </p:spPr>
      </p:pic>
      <p:pic>
        <p:nvPicPr>
          <p:cNvPr id="6" name="Content Placeholder 6" descr="VT406R1DaPL3E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2" b="14442"/>
          <a:stretch>
            <a:fillRect/>
          </a:stretch>
        </p:blipFill>
        <p:spPr>
          <a:xfrm>
            <a:off x="457200" y="1935480"/>
            <a:ext cx="8229600" cy="4389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305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5000"/>
                    </a14:imgEffect>
                  </a14:imgLayer>
                </a14:imgProps>
              </a:ext>
            </a:extLst>
          </a:blip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705100"/>
            <a:ext cx="9144000" cy="317754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184"/>
            <a:ext cx="8229600" cy="1143000"/>
          </a:xfrm>
        </p:spPr>
        <p:txBody>
          <a:bodyPr/>
          <a:lstStyle/>
          <a:p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Example of Student Work </a:t>
            </a:r>
            <a:r>
              <a:rPr lang="en-US" sz="3600" b="1" kern="0" dirty="0">
                <a:solidFill>
                  <a:schemeClr val="accent6">
                    <a:lumMod val="75000"/>
                  </a:schemeClr>
                </a:solidFill>
                <a:cs typeface="Chalkboard"/>
              </a:rPr>
              <a:t>Level 2</a:t>
            </a:r>
          </a:p>
        </p:txBody>
      </p:sp>
      <p:pic>
        <p:nvPicPr>
          <p:cNvPr id="6" name="Content Placeholder 4" descr="VT406R1DaPL2E1.jpg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5000" r="-75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07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" y="1699578"/>
            <a:ext cx="8229600" cy="2087880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2000" dirty="0"/>
              <a:t>Record students’ scores in the correct row and column on the MAEIA Classroom Score </a:t>
            </a:r>
            <a:r>
              <a:rPr lang="en-US" sz="2000" dirty="0" smtClean="0"/>
              <a:t>Summary.</a:t>
            </a:r>
            <a:endParaRPr lang="en-US" sz="2000" dirty="0"/>
          </a:p>
          <a:p>
            <a:pPr lvl="0">
              <a:spcBef>
                <a:spcPts val="600"/>
              </a:spcBef>
            </a:pPr>
            <a:endParaRPr lang="en-US" sz="800" dirty="0"/>
          </a:p>
          <a:p>
            <a:pPr lvl="0">
              <a:spcBef>
                <a:spcPts val="600"/>
              </a:spcBef>
            </a:pPr>
            <a:r>
              <a:rPr lang="en-US" sz="2000" dirty="0"/>
              <a:t>Do this for all students on the first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Teacher Scoring Rubric </a:t>
            </a:r>
            <a:r>
              <a:rPr lang="en-US" sz="2000" dirty="0"/>
              <a:t>before moving on to a subsequent one </a:t>
            </a:r>
            <a:br>
              <a:rPr lang="en-US" sz="2000" dirty="0"/>
            </a:br>
            <a:r>
              <a:rPr lang="en-US" sz="2000" dirty="0"/>
              <a:t>(if there are multiple rubrics within an item</a:t>
            </a:r>
            <a:r>
              <a:rPr lang="en-US" sz="2000" dirty="0" smtClean="0"/>
              <a:t>).</a:t>
            </a:r>
            <a:endParaRPr lang="en-US" sz="20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556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Scoring Student 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8" y="3654441"/>
            <a:ext cx="7437522" cy="31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7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56" y="320040"/>
            <a:ext cx="7116458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9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636520"/>
            <a:ext cx="9144000" cy="30175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05104"/>
            <a:ext cx="8229600" cy="1029336"/>
          </a:xfrm>
        </p:spPr>
        <p:txBody>
          <a:bodyPr>
            <a:normAutofit/>
          </a:bodyPr>
          <a:lstStyle/>
          <a:p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Scoring Student 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623560" y="2449511"/>
            <a:ext cx="2834640" cy="3360737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</a:pPr>
            <a:endParaRPr lang="en-US" sz="2400" dirty="0"/>
          </a:p>
          <a:p>
            <a:pPr marL="0" lvl="0" indent="0">
              <a:spcBef>
                <a:spcPts val="600"/>
              </a:spcBef>
              <a:buNone/>
            </a:pPr>
            <a:r>
              <a:rPr lang="en-US" sz="2000" dirty="0">
                <a:latin typeface="Roboto" pitchFamily="2" charset="0"/>
                <a:ea typeface="Roboto" pitchFamily="2" charset="0"/>
              </a:rPr>
              <a:t>Make notes </a:t>
            </a:r>
            <a:r>
              <a:rPr lang="en-US" sz="2000" dirty="0" smtClean="0">
                <a:latin typeface="Roboto" pitchFamily="2" charset="0"/>
                <a:ea typeface="Roboto" pitchFamily="2" charset="0"/>
              </a:rPr>
              <a:t>about any student </a:t>
            </a:r>
            <a:r>
              <a:rPr lang="en-US" sz="2000" dirty="0">
                <a:latin typeface="Roboto" pitchFamily="2" charset="0"/>
                <a:ea typeface="Roboto" pitchFamily="2" charset="0"/>
              </a:rPr>
              <a:t>responses that might be used to report to the class or individual students, or that might affect summaries of the </a:t>
            </a:r>
            <a:r>
              <a:rPr lang="en-US" sz="2000" dirty="0" smtClean="0">
                <a:latin typeface="Roboto" pitchFamily="2" charset="0"/>
                <a:ea typeface="Roboto" pitchFamily="2" charset="0"/>
              </a:rPr>
              <a:t>results.</a:t>
            </a:r>
            <a:endParaRPr lang="en-US" sz="2000" dirty="0">
              <a:latin typeface="Roboto" pitchFamily="2" charset="0"/>
              <a:ea typeface="Roboto" pitchFamily="2" charset="0"/>
            </a:endParaRP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2366803"/>
            <a:ext cx="4861560" cy="36461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6240" y="2247900"/>
            <a:ext cx="4861560" cy="609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" y="6070916"/>
            <a:ext cx="4861560" cy="609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2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84020" y="4442460"/>
            <a:ext cx="6492240" cy="16078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84020" y="2346960"/>
            <a:ext cx="6492240" cy="18135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0200" y="4351020"/>
            <a:ext cx="6492240" cy="1584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0200" y="2270760"/>
            <a:ext cx="6492240" cy="18135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2400936"/>
            <a:ext cx="5425440" cy="3778884"/>
          </a:xfrm>
        </p:spPr>
        <p:txBody>
          <a:bodyPr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Roboto" pitchFamily="2" charset="0"/>
                <a:ea typeface="Roboto" pitchFamily="2" charset="0"/>
              </a:rPr>
              <a:t>Continue to do this for each student who participated in the assessment, being careful to record the students’ scores in the correct row and </a:t>
            </a:r>
            <a:r>
              <a:rPr lang="en-US" sz="2400" dirty="0" smtClean="0">
                <a:latin typeface="Roboto" pitchFamily="2" charset="0"/>
                <a:ea typeface="Roboto" pitchFamily="2" charset="0"/>
              </a:rPr>
              <a:t>column.</a:t>
            </a:r>
            <a:endParaRPr lang="en-US" sz="2400" dirty="0">
              <a:latin typeface="Roboto" pitchFamily="2" charset="0"/>
              <a:ea typeface="Roboto" pitchFamily="2" charset="0"/>
            </a:endParaRP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Roboto" pitchFamily="2" charset="0"/>
              <a:ea typeface="Roboto" pitchFamily="2" charset="0"/>
            </a:endParaRPr>
          </a:p>
          <a:p>
            <a:pPr marL="0" lvl="0" indent="0">
              <a:buNone/>
            </a:pPr>
            <a:endParaRPr lang="en-US" sz="800" dirty="0">
              <a:latin typeface="Roboto" pitchFamily="2" charset="0"/>
              <a:ea typeface="Roboto" pitchFamily="2" charset="0"/>
            </a:endParaRPr>
          </a:p>
          <a:p>
            <a:pPr marL="0" lvl="0" indent="0">
              <a:buNone/>
            </a:pPr>
            <a:r>
              <a:rPr lang="en-US" sz="2400" dirty="0">
                <a:latin typeface="Roboto" pitchFamily="2" charset="0"/>
                <a:ea typeface="Roboto" pitchFamily="2" charset="0"/>
              </a:rPr>
              <a:t>Repeat this for any additional Teacher Scoring Rubrics contained in the </a:t>
            </a:r>
            <a:r>
              <a:rPr lang="en-US" sz="2400" dirty="0" smtClean="0">
                <a:latin typeface="Roboto" pitchFamily="2" charset="0"/>
                <a:ea typeface="Roboto" pitchFamily="2" charset="0"/>
              </a:rPr>
              <a:t>assessment.</a:t>
            </a:r>
            <a:endParaRPr lang="en-US" sz="24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0040" y="10604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Scoring Student Work</a:t>
            </a:r>
          </a:p>
        </p:txBody>
      </p:sp>
      <p:sp>
        <p:nvSpPr>
          <p:cNvPr id="7" name="Right Arrow 6"/>
          <p:cNvSpPr/>
          <p:nvPr/>
        </p:nvSpPr>
        <p:spPr>
          <a:xfrm>
            <a:off x="800244" y="2712720"/>
            <a:ext cx="1599912" cy="92964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800244" y="4663440"/>
            <a:ext cx="1599912" cy="92964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6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21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kern="0" dirty="0" smtClean="0">
                <a:solidFill>
                  <a:schemeClr val="accent4">
                    <a:lumMod val="50000"/>
                  </a:schemeClr>
                </a:solidFill>
                <a:cs typeface="Chalkboard"/>
              </a:rPr>
              <a:t>Purposes </a:t>
            </a:r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of MAEIA Project</a:t>
            </a:r>
          </a:p>
        </p:txBody>
      </p:sp>
      <p:sp>
        <p:nvSpPr>
          <p:cNvPr id="6" name="Rectangle 5"/>
          <p:cNvSpPr/>
          <p:nvPr/>
        </p:nvSpPr>
        <p:spPr>
          <a:xfrm>
            <a:off x="237716" y="1712422"/>
            <a:ext cx="5754631" cy="46052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2735" y="1712422"/>
            <a:ext cx="2611739" cy="46052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876017" y="1915100"/>
            <a:ext cx="4971704" cy="4195689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Improve the quality of your arts education program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en-US" sz="2400" kern="0" dirty="0">
              <a:solidFill>
                <a:sysClr val="windowText" lastClr="000000"/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Monitor and improve student learning in the arts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en-US" sz="2400" kern="0" dirty="0">
              <a:solidFill>
                <a:sysClr val="windowText" lastClr="000000"/>
              </a:solidFill>
              <a:latin typeface="Roboto" pitchFamily="2" charset="0"/>
              <a:ea typeface="Roboto" pitchFamily="2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Support professional practice and improve teacher effectiveness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en-US" sz="2400" kern="0" dirty="0">
              <a:solidFill>
                <a:sysClr val="windowText" lastClr="000000"/>
              </a:solidFill>
              <a:latin typeface="Roboto" pitchFamily="2" charset="0"/>
              <a:ea typeface="Roboto" pitchFamily="2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itchFamily="2" charset="0"/>
                <a:ea typeface="Roboto" pitchFamily="2" charset="0"/>
              </a:rPr>
              <a:t>Advance arts as a core element of public education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055" y="2018176"/>
            <a:ext cx="1962422" cy="9648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0309" r="16775"/>
          <a:stretch/>
        </p:blipFill>
        <p:spPr>
          <a:xfrm>
            <a:off x="6621370" y="4843479"/>
            <a:ext cx="2133471" cy="12373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6831" y="2061556"/>
            <a:ext cx="199506" cy="1995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6831" y="3148917"/>
            <a:ext cx="199506" cy="1995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6831" y="4236278"/>
            <a:ext cx="199506" cy="1995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6831" y="5337654"/>
            <a:ext cx="199506" cy="1995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18" y="3581180"/>
            <a:ext cx="2072609" cy="79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9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684020" y="2080260"/>
            <a:ext cx="6477000" cy="383286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69670" y="4559926"/>
            <a:ext cx="647700" cy="6477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77290" y="2842900"/>
            <a:ext cx="647700" cy="6477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69720" y="1988820"/>
            <a:ext cx="6477000" cy="38328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2640" y="2354580"/>
            <a:ext cx="5623560" cy="325374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>
                <a:latin typeface="Roboto" pitchFamily="2" charset="0"/>
                <a:ea typeface="Roboto" pitchFamily="2" charset="0"/>
              </a:rPr>
              <a:t>When all student work has been scored, complete the summary section at the bottom of each MAEIA Classroom Score Summary sheet.</a:t>
            </a:r>
          </a:p>
          <a:p>
            <a:pPr marL="0" lvl="0" indent="0">
              <a:buNone/>
            </a:pPr>
            <a:endParaRPr lang="en-US" sz="2400" dirty="0">
              <a:latin typeface="Roboto" pitchFamily="2" charset="0"/>
              <a:ea typeface="Roboto" pitchFamily="2" charset="0"/>
            </a:endParaRPr>
          </a:p>
          <a:p>
            <a:pPr marL="0" indent="0">
              <a:buNone/>
            </a:pPr>
            <a:r>
              <a:rPr lang="en-US" sz="2400" dirty="0">
                <a:latin typeface="Roboto" pitchFamily="2" charset="0"/>
                <a:ea typeface="Roboto" pitchFamily="2" charset="0"/>
              </a:rPr>
              <a:t>The summary section will indicate to you how well your students </a:t>
            </a:r>
            <a:r>
              <a:rPr lang="en-US" sz="2400" dirty="0" smtClean="0">
                <a:latin typeface="Roboto" pitchFamily="2" charset="0"/>
                <a:ea typeface="Roboto" pitchFamily="2" charset="0"/>
              </a:rPr>
              <a:t>did as a group </a:t>
            </a:r>
            <a:r>
              <a:rPr lang="en-US" sz="2400" dirty="0">
                <a:latin typeface="Roboto" pitchFamily="2" charset="0"/>
                <a:ea typeface="Roboto" pitchFamily="2" charset="0"/>
              </a:rPr>
              <a:t>on the </a:t>
            </a:r>
            <a:r>
              <a:rPr lang="en-US" sz="2400" dirty="0" smtClean="0">
                <a:latin typeface="Roboto" pitchFamily="2" charset="0"/>
                <a:ea typeface="Roboto" pitchFamily="2" charset="0"/>
              </a:rPr>
              <a:t>assessment.</a:t>
            </a:r>
            <a:endParaRPr lang="en-US" sz="2400" dirty="0">
              <a:latin typeface="Roboto" pitchFamily="2" charset="0"/>
              <a:ea typeface="Roboto" pitchFamily="2" charset="0"/>
            </a:endParaRP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560" y="603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Reporting Student Scores</a:t>
            </a:r>
          </a:p>
        </p:txBody>
      </p:sp>
      <p:sp>
        <p:nvSpPr>
          <p:cNvPr id="6" name="Oval 5"/>
          <p:cNvSpPr/>
          <p:nvPr/>
        </p:nvSpPr>
        <p:spPr>
          <a:xfrm>
            <a:off x="1257300" y="2811780"/>
            <a:ext cx="647700" cy="6477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86840" y="2874020"/>
            <a:ext cx="51816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1257300" y="4549140"/>
            <a:ext cx="647700" cy="6477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86840" y="4611380"/>
            <a:ext cx="51816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4758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Content Placeholder 4" descr="Screen Shot 2016-09-22 at 6.34.11 AM.png"/>
          <p:cNvPicPr>
            <a:picLocks noGrp="1" noChangeAspect="1"/>
          </p:cNvPicPr>
          <p:nvPr>
            <p:ph idx="1"/>
          </p:nvPr>
        </p:nvPicPr>
        <p:blipFill>
          <a:blip r:embed="rId3"/>
          <a:srcRect t="-86252" b="-86252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05104"/>
            <a:ext cx="869315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 Summary Field to Score Summary </a:t>
            </a:r>
            <a:endParaRPr lang="en-US" dirty="0"/>
          </a:p>
        </p:txBody>
      </p:sp>
      <p:sp>
        <p:nvSpPr>
          <p:cNvPr id="6" name="Arrow: Down 6"/>
          <p:cNvSpPr/>
          <p:nvPr/>
        </p:nvSpPr>
        <p:spPr>
          <a:xfrm rot="18636975">
            <a:off x="1238759" y="1855571"/>
            <a:ext cx="1082566" cy="1639155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2040" y="1988820"/>
            <a:ext cx="7018020" cy="4076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2217420"/>
            <a:ext cx="6134100" cy="357378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You may wish to provide feedback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to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marL="393192" lvl="1" indent="0">
              <a:buNone/>
            </a:pPr>
            <a:r>
              <a:rPr lang="en-US" dirty="0" smtClean="0">
                <a:latin typeface="Roboto" pitchFamily="2" charset="0"/>
                <a:ea typeface="Roboto" pitchFamily="2" charset="0"/>
              </a:rPr>
              <a:t>all </a:t>
            </a:r>
            <a:r>
              <a:rPr lang="en-US" dirty="0">
                <a:latin typeface="Roboto" pitchFamily="2" charset="0"/>
                <a:ea typeface="Roboto" pitchFamily="2" charset="0"/>
              </a:rPr>
              <a:t>students about how the class did on the assessment (using the overall summary scores</a:t>
            </a:r>
            <a:r>
              <a:rPr lang="en-US" dirty="0" smtClean="0">
                <a:latin typeface="Roboto" pitchFamily="2" charset="0"/>
                <a:ea typeface="Roboto" pitchFamily="2" charset="0"/>
              </a:rPr>
              <a:t>), as well as to individual </a:t>
            </a:r>
            <a:r>
              <a:rPr lang="en-US" dirty="0" smtClean="0">
                <a:latin typeface="Roboto" pitchFamily="2" charset="0"/>
                <a:ea typeface="Roboto" pitchFamily="2" charset="0"/>
              </a:rPr>
              <a:t>students.</a:t>
            </a:r>
            <a:endParaRPr lang="en-US" sz="2200" dirty="0" smtClean="0">
              <a:latin typeface="Roboto" pitchFamily="2" charset="0"/>
              <a:ea typeface="Roboto" pitchFamily="2" charset="0"/>
            </a:endParaRPr>
          </a:p>
          <a:p>
            <a:pPr marL="0" lvl="0" indent="0"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In both cases, a focus on the areas for improvement in descriptive terms rather than using evaluative terms may be most helpful to students.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7180" y="984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Providing Feedback to Students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33500" y="2331720"/>
            <a:ext cx="2286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33500" y="4358640"/>
            <a:ext cx="2286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9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99120" y="6417312"/>
            <a:ext cx="7620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0153" y="603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maeia-artsednetwork.org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60"/>
            <a:ext cx="914400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9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94360" y="1581150"/>
            <a:ext cx="8176260" cy="47737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8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altLang="en-US" sz="2800" dirty="0">
                <a:latin typeface="Candara" panose="020E0502030303020204" pitchFamily="34" charset="0"/>
              </a:rPr>
              <a:t>MAEIA Project</a:t>
            </a:r>
          </a:p>
          <a:p>
            <a:pPr marL="0" indent="0">
              <a:buNone/>
            </a:pPr>
            <a:r>
              <a:rPr lang="en-US" altLang="en-US" sz="2800" dirty="0">
                <a:latin typeface="Candara" panose="020E0502030303020204" pitchFamily="34" charset="0"/>
              </a:rPr>
              <a:t>517-816-4520</a:t>
            </a:r>
          </a:p>
          <a:p>
            <a:pPr marL="0" indent="0">
              <a:buNone/>
            </a:pPr>
            <a:r>
              <a:rPr lang="en-US" u="sng" dirty="0">
                <a:hlinkClick r:id="rId3"/>
              </a:rPr>
              <a:t>maeia.artsed@gmail.com</a:t>
            </a: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Contact Us</a:t>
            </a:r>
          </a:p>
        </p:txBody>
      </p:sp>
      <p:pic>
        <p:nvPicPr>
          <p:cNvPr id="7" name="Picture 6" descr="MAEIA_LOGO_TAGLINE_FINAL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3" r="20110"/>
          <a:stretch/>
        </p:blipFill>
        <p:spPr>
          <a:xfrm>
            <a:off x="594360" y="4118610"/>
            <a:ext cx="2506980" cy="158115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107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568536" y="1927246"/>
            <a:ext cx="4442460" cy="43941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8600" y="1947333"/>
            <a:ext cx="4098867" cy="43740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0535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Overview of the Module Series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947333"/>
            <a:ext cx="4098867" cy="3979334"/>
          </a:xfrm>
        </p:spPr>
        <p:txBody>
          <a:bodyPr>
            <a:noAutofit/>
          </a:bodyPr>
          <a:lstStyle/>
          <a:p>
            <a:pPr marL="338138" indent="-338138">
              <a:buClr>
                <a:schemeClr val="accent6">
                  <a:lumMod val="75000"/>
                </a:schemeClr>
              </a:buClr>
              <a:buSzPct val="100000"/>
              <a:buFont typeface="Courier New"/>
              <a:buChar char="o"/>
            </a:pPr>
            <a:r>
              <a:rPr lang="en-US" sz="2000" dirty="0" smtClean="0">
                <a:latin typeface="Varela Round" panose="02000000000000000000" pitchFamily="2" charset="0"/>
                <a:cs typeface="Century Gothic"/>
              </a:rPr>
              <a:t>Introduction to the MAEIA Project</a:t>
            </a:r>
          </a:p>
          <a:p>
            <a:pPr marL="338138" indent="-338138">
              <a:buClr>
                <a:schemeClr val="accent6">
                  <a:lumMod val="75000"/>
                </a:schemeClr>
              </a:buClr>
              <a:buSzPct val="100000"/>
              <a:buFont typeface="Courier New"/>
              <a:buChar char="o"/>
            </a:pPr>
            <a:endParaRPr lang="en-US" sz="1200" dirty="0" smtClean="0">
              <a:latin typeface="Varela Round" panose="02000000000000000000" pitchFamily="2" charset="0"/>
              <a:cs typeface="Century Gothic"/>
            </a:endParaRPr>
          </a:p>
          <a:p>
            <a:pPr marL="338138" indent="-338138">
              <a:buClr>
                <a:schemeClr val="accent6">
                  <a:lumMod val="75000"/>
                </a:schemeClr>
              </a:buClr>
              <a:buSzPct val="100000"/>
              <a:buFont typeface="Courier New"/>
              <a:buChar char="o"/>
            </a:pPr>
            <a:r>
              <a:rPr lang="en-US" sz="2000" dirty="0" smtClean="0">
                <a:latin typeface="Varela Round" panose="02000000000000000000" pitchFamily="2" charset="0"/>
                <a:cs typeface="Century Gothic"/>
              </a:rPr>
              <a:t>Overview of the MAEIA Assessments</a:t>
            </a:r>
          </a:p>
          <a:p>
            <a:pPr marL="338138" indent="-338138">
              <a:buClr>
                <a:schemeClr val="accent6">
                  <a:lumMod val="75000"/>
                </a:schemeClr>
              </a:buClr>
              <a:buSzPct val="100000"/>
              <a:buFont typeface="Courier New"/>
              <a:buChar char="o"/>
            </a:pPr>
            <a:endParaRPr lang="en-US" sz="1200" dirty="0" smtClean="0">
              <a:latin typeface="Varela Round" panose="02000000000000000000" pitchFamily="2" charset="0"/>
              <a:cs typeface="Century Gothic"/>
            </a:endParaRPr>
          </a:p>
          <a:p>
            <a:pPr marL="338138" indent="-338138">
              <a:buClr>
                <a:schemeClr val="accent6">
                  <a:lumMod val="75000"/>
                </a:schemeClr>
              </a:buClr>
              <a:buSzPct val="100000"/>
              <a:buFont typeface="Courier New"/>
              <a:buChar char="o"/>
            </a:pPr>
            <a:r>
              <a:rPr lang="en-US" sz="2000" dirty="0" smtClean="0">
                <a:latin typeface="Varela Round" panose="02000000000000000000" pitchFamily="2" charset="0"/>
                <a:cs typeface="Century Gothic"/>
              </a:rPr>
              <a:t>Overview of the Content Standards assessed by the MAEIA Assessments</a:t>
            </a:r>
          </a:p>
          <a:p>
            <a:pPr marL="338138" indent="-338138">
              <a:buClr>
                <a:schemeClr val="accent6">
                  <a:lumMod val="75000"/>
                </a:schemeClr>
              </a:buClr>
              <a:buSzPct val="100000"/>
              <a:buFont typeface="Courier New"/>
              <a:buChar char="o"/>
            </a:pPr>
            <a:endParaRPr lang="en-US" sz="1200" dirty="0" smtClean="0">
              <a:latin typeface="Varela Round" panose="02000000000000000000" pitchFamily="2" charset="0"/>
              <a:cs typeface="Century Gothic"/>
            </a:endParaRPr>
          </a:p>
          <a:p>
            <a:pPr marL="338138" indent="-338138">
              <a:buClr>
                <a:schemeClr val="accent6">
                  <a:lumMod val="75000"/>
                </a:schemeClr>
              </a:buClr>
              <a:buSzPct val="100000"/>
              <a:buFont typeface="Courier New"/>
              <a:buChar char="o"/>
            </a:pPr>
            <a:r>
              <a:rPr lang="en-US" sz="2000" dirty="0" smtClean="0">
                <a:latin typeface="Roboto" pitchFamily="2" charset="0"/>
                <a:ea typeface="Roboto" pitchFamily="2" charset="0"/>
                <a:cs typeface="Century Gothic"/>
              </a:rPr>
              <a:t>Selecting the MAEIA Assessments</a:t>
            </a:r>
          </a:p>
          <a:p>
            <a:pPr marL="0" indent="0">
              <a:buClr>
                <a:schemeClr val="accent5">
                  <a:lumMod val="75000"/>
                </a:schemeClr>
              </a:buClr>
              <a:buFont typeface="Wingdings" charset="2"/>
              <a:buChar char="u"/>
            </a:pPr>
            <a:endParaRPr lang="en-US" sz="1400" dirty="0">
              <a:latin typeface="Varela Round" panose="02000000000000000000" pitchFamily="2" charset="0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75200" y="2016835"/>
            <a:ext cx="42357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8138" lvl="0" indent="-338138">
              <a:buClr>
                <a:schemeClr val="accent6">
                  <a:lumMod val="75000"/>
                </a:schemeClr>
              </a:buClr>
              <a:buFont typeface="Courier New"/>
              <a:buChar char="o"/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latin typeface="Varela Round" panose="02000000000000000000" pitchFamily="2" charset="0"/>
                <a:cs typeface="Century Gothic"/>
              </a:rPr>
              <a:t>Navigating the MAEIA Website</a:t>
            </a:r>
          </a:p>
          <a:p>
            <a:pPr marL="338138" lvl="0" indent="-338138">
              <a:buClr>
                <a:schemeClr val="accent6">
                  <a:lumMod val="75000"/>
                </a:schemeClr>
              </a:buClr>
              <a:buFont typeface="Courier New"/>
              <a:buChar char="o"/>
              <a:defRPr/>
            </a:pPr>
            <a:endParaRPr lang="en-US" sz="2000" kern="0" dirty="0" smtClean="0">
              <a:solidFill>
                <a:sysClr val="windowText" lastClr="000000"/>
              </a:solidFill>
              <a:latin typeface="Varela Round" panose="02000000000000000000" pitchFamily="2" charset="0"/>
              <a:cs typeface="Century Gothic"/>
            </a:endParaRPr>
          </a:p>
          <a:p>
            <a:pPr marL="338138" lvl="0" indent="-338138">
              <a:buClr>
                <a:schemeClr val="accent6">
                  <a:lumMod val="75000"/>
                </a:schemeClr>
              </a:buClr>
              <a:buFont typeface="Courier New"/>
              <a:buChar char="o"/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latin typeface="Varela Round" panose="02000000000000000000" pitchFamily="2" charset="0"/>
                <a:cs typeface="Century Gothic"/>
              </a:rPr>
              <a:t>Using the MAEIA Assessments</a:t>
            </a:r>
          </a:p>
          <a:p>
            <a:pPr marL="338138" lvl="0" indent="-338138">
              <a:buClr>
                <a:schemeClr val="accent6">
                  <a:lumMod val="75000"/>
                </a:schemeClr>
              </a:buClr>
              <a:buFont typeface="Courier New"/>
              <a:buChar char="o"/>
              <a:defRPr/>
            </a:pPr>
            <a:endParaRPr lang="en-US" sz="2000" kern="0" dirty="0" smtClean="0">
              <a:solidFill>
                <a:sysClr val="windowText" lastClr="000000"/>
              </a:solidFill>
              <a:latin typeface="Varela Round" panose="02000000000000000000" pitchFamily="2" charset="0"/>
              <a:cs typeface="Century Gothic"/>
            </a:endParaRPr>
          </a:p>
          <a:p>
            <a:pPr marL="338138" lvl="0" indent="-338138">
              <a:buClr>
                <a:schemeClr val="accent6">
                  <a:lumMod val="75000"/>
                </a:schemeClr>
              </a:buClr>
              <a:buFont typeface="Courier New"/>
              <a:buChar char="o"/>
              <a:defRPr/>
            </a:pPr>
            <a:r>
              <a:rPr lang="en-US" sz="2000" b="1" kern="0" dirty="0" smtClean="0">
                <a:solidFill>
                  <a:srgbClr val="D85C00"/>
                </a:solidFill>
                <a:latin typeface="Varela Round" panose="02000000000000000000" pitchFamily="2" charset="0"/>
                <a:cs typeface="Century Gothic"/>
              </a:rPr>
              <a:t>Scoring and Reporting the MAEIA Assessments</a:t>
            </a:r>
          </a:p>
          <a:p>
            <a:pPr marL="338138" lvl="0" indent="-338138">
              <a:buClr>
                <a:schemeClr val="accent6">
                  <a:lumMod val="75000"/>
                </a:schemeClr>
              </a:buClr>
              <a:buFont typeface="Courier New"/>
              <a:buChar char="o"/>
              <a:defRPr/>
            </a:pPr>
            <a:endParaRPr lang="en-US" sz="2000" kern="0" dirty="0" smtClean="0">
              <a:solidFill>
                <a:sysClr val="windowText" lastClr="000000"/>
              </a:solidFill>
              <a:latin typeface="Varela Round" panose="02000000000000000000" pitchFamily="2" charset="0"/>
              <a:cs typeface="Century Gothic"/>
            </a:endParaRPr>
          </a:p>
          <a:p>
            <a:pPr marL="338138" lvl="0" indent="-338138">
              <a:buClr>
                <a:schemeClr val="accent6">
                  <a:lumMod val="75000"/>
                </a:schemeClr>
              </a:buClr>
              <a:buFont typeface="Courier New"/>
              <a:buChar char="o"/>
              <a:defRPr/>
            </a:pPr>
            <a:r>
              <a:rPr lang="en-US" sz="2000" kern="0" dirty="0" smtClean="0">
                <a:solidFill>
                  <a:sysClr val="windowText" lastClr="000000"/>
                </a:solidFill>
                <a:latin typeface="Varela Round" panose="02000000000000000000" pitchFamily="2" charset="0"/>
                <a:cs typeface="Century Gothic"/>
              </a:rPr>
              <a:t>Using the MAEIA Assessments to Demonstrate Educator Effectiveness</a:t>
            </a:r>
            <a:endParaRPr lang="en-US" sz="2000" kern="0" dirty="0">
              <a:solidFill>
                <a:sysClr val="windowText" lastClr="000000"/>
              </a:solidFill>
              <a:latin typeface="Varela Round" panose="02000000000000000000" pitchFamily="2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591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/>
          <p:cNvSpPr/>
          <p:nvPr/>
        </p:nvSpPr>
        <p:spPr>
          <a:xfrm>
            <a:off x="1363980" y="2125634"/>
            <a:ext cx="7086600" cy="3657600"/>
          </a:xfrm>
          <a:prstGeom prst="round1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ingle Corner Rectangle 4"/>
          <p:cNvSpPr/>
          <p:nvPr/>
        </p:nvSpPr>
        <p:spPr>
          <a:xfrm>
            <a:off x="1211580" y="1973234"/>
            <a:ext cx="7086600" cy="3657600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12520" y="2343150"/>
            <a:ext cx="251460" cy="2514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607820" y="2762250"/>
            <a:ext cx="5852160" cy="0"/>
          </a:xfrm>
          <a:prstGeom prst="line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854" y="2126672"/>
            <a:ext cx="6558742" cy="3451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Learn methods for scoring student work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Learn how to record scores assigned to student responses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Learn how to report student performance on each assessment in summary format and to individual students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2101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Purpose of this Module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607820" y="4065270"/>
            <a:ext cx="5852160" cy="0"/>
          </a:xfrm>
          <a:prstGeom prst="line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111134" y="3101283"/>
            <a:ext cx="251460" cy="2514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2910" y="4329401"/>
            <a:ext cx="251460" cy="2514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6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678" y="3390900"/>
            <a:ext cx="4027321" cy="273745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196840" cy="4389120"/>
          </a:xfrm>
        </p:spPr>
        <p:txBody>
          <a:bodyPr>
            <a:noAutofit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en-US" sz="2000" b="1" dirty="0"/>
              <a:t>After you’ve administered an assessment, collect all relevant </a:t>
            </a:r>
            <a:r>
              <a:rPr lang="en-US" sz="2000" b="1" dirty="0" smtClean="0"/>
              <a:t>materials</a:t>
            </a:r>
            <a:endParaRPr lang="en-US" sz="2000" b="1" dirty="0"/>
          </a:p>
          <a:p>
            <a:pPr marL="393192" lvl="1" indent="0">
              <a:lnSpc>
                <a:spcPct val="120000"/>
              </a:lnSpc>
              <a:buNone/>
            </a:pPr>
            <a:r>
              <a:rPr lang="en-US" sz="2000" dirty="0"/>
              <a:t>Student Booklets</a:t>
            </a:r>
          </a:p>
          <a:p>
            <a:pPr marL="393192" lvl="1" indent="0">
              <a:lnSpc>
                <a:spcPct val="120000"/>
              </a:lnSpc>
              <a:buNone/>
            </a:pPr>
            <a:r>
              <a:rPr lang="en-US" sz="2000" dirty="0"/>
              <a:t>Assessment </a:t>
            </a:r>
            <a:r>
              <a:rPr lang="en-US" sz="2000" dirty="0" smtClean="0"/>
              <a:t>Questions pages (if any) </a:t>
            </a:r>
            <a:r>
              <a:rPr lang="en-US" sz="2000" dirty="0"/>
              <a:t>that students tore off of their Student Booklets</a:t>
            </a:r>
          </a:p>
          <a:p>
            <a:pPr marL="393192" lvl="1" indent="0">
              <a:lnSpc>
                <a:spcPct val="120000"/>
              </a:lnSpc>
              <a:buNone/>
            </a:pPr>
            <a:r>
              <a:rPr lang="en-US" sz="2000" dirty="0"/>
              <a:t>Any additional material that students produced not contained in the Student Booklets</a:t>
            </a:r>
          </a:p>
          <a:p>
            <a:pPr marL="393192" lvl="1" indent="0">
              <a:lnSpc>
                <a:spcPct val="120000"/>
              </a:lnSpc>
              <a:buNone/>
            </a:pPr>
            <a:r>
              <a:rPr lang="en-US" sz="2000" dirty="0"/>
              <a:t>Any audio or video files containing students’ performances</a:t>
            </a:r>
            <a:endParaRPr lang="en-US" sz="2000" b="1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94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Preparing to Score Student 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701040" y="2895600"/>
            <a:ext cx="152400" cy="152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1040" y="3314700"/>
            <a:ext cx="152400" cy="152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1040" y="4488180"/>
            <a:ext cx="152400" cy="152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" y="5646420"/>
            <a:ext cx="152400" cy="152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4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" y="2480628"/>
            <a:ext cx="4349827" cy="315055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b="1" dirty="0"/>
              <a:t>Begin the scoring process by re-reading the Teacher Booklet with special attention to the:</a:t>
            </a:r>
          </a:p>
          <a:p>
            <a:pPr marL="393192" lvl="1" indent="0">
              <a:buClr>
                <a:srgbClr val="FFC000"/>
              </a:buClr>
              <a:buNone/>
            </a:pPr>
            <a:r>
              <a:rPr lang="en-US" dirty="0" smtClean="0"/>
              <a:t>Assessment</a:t>
            </a:r>
          </a:p>
          <a:p>
            <a:pPr marL="393192" lvl="1" indent="0">
              <a:buClr>
                <a:srgbClr val="FFC000"/>
              </a:buClr>
              <a:buNone/>
            </a:pPr>
            <a:r>
              <a:rPr lang="en-US" dirty="0"/>
              <a:t>Standards</a:t>
            </a:r>
            <a:r>
              <a:rPr lang="en-US" dirty="0" smtClean="0"/>
              <a:t> </a:t>
            </a:r>
          </a:p>
          <a:p>
            <a:pPr marL="393192" lvl="1" indent="0">
              <a:buClr>
                <a:srgbClr val="FFC000"/>
              </a:buClr>
              <a:buNone/>
            </a:pPr>
            <a:r>
              <a:rPr lang="en-US" dirty="0" smtClean="0"/>
              <a:t>Teacher </a:t>
            </a:r>
            <a:r>
              <a:rPr lang="en-US" dirty="0"/>
              <a:t>S</a:t>
            </a:r>
            <a:r>
              <a:rPr lang="en-US" dirty="0" smtClean="0"/>
              <a:t>coring </a:t>
            </a:r>
            <a:r>
              <a:rPr lang="en-US" dirty="0"/>
              <a:t>R</a:t>
            </a:r>
            <a:r>
              <a:rPr lang="en-US" dirty="0" smtClean="0"/>
              <a:t>ubrics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9080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Preparing to Score Student Work</a:t>
            </a:r>
          </a:p>
        </p:txBody>
      </p:sp>
      <p:sp>
        <p:nvSpPr>
          <p:cNvPr id="6" name="Oval 5"/>
          <p:cNvSpPr/>
          <p:nvPr/>
        </p:nvSpPr>
        <p:spPr>
          <a:xfrm>
            <a:off x="510540" y="4126867"/>
            <a:ext cx="216533" cy="21653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6093" y="4568827"/>
            <a:ext cx="216533" cy="21653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0540" y="5010787"/>
            <a:ext cx="216533" cy="21653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273"/>
          <a:stretch/>
        </p:blipFill>
        <p:spPr>
          <a:xfrm>
            <a:off x="4692727" y="1826895"/>
            <a:ext cx="3685695" cy="481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9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5" y="1939927"/>
            <a:ext cx="5106330" cy="42856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0" y="2457450"/>
            <a:ext cx="2545080" cy="3539490"/>
          </a:xfrm>
        </p:spPr>
        <p:txBody>
          <a:bodyPr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Set up any viewing/listening equipment needed to review audio/video files of students’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performances. 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lvl="0">
              <a:spcBef>
                <a:spcPts val="600"/>
              </a:spcBef>
            </a:pP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520" y="8318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Preparing to Score Student Work</a:t>
            </a:r>
          </a:p>
        </p:txBody>
      </p:sp>
    </p:spTree>
    <p:extLst>
      <p:ext uri="{BB962C8B-B14F-4D97-AF65-F5344CB8AC3E}">
        <p14:creationId xmlns:p14="http://schemas.microsoft.com/office/powerpoint/2010/main" val="365007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6420"/>
            <a:ext cx="8229600" cy="1493520"/>
          </a:xfrm>
        </p:spPr>
        <p:txBody>
          <a:bodyPr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2000" b="1" dirty="0"/>
              <a:t>Fill out a MAEIA Classroom Score Summary with the names of each student who participated in the assessment. Use additional pages if necessary. </a:t>
            </a:r>
          </a:p>
          <a:p>
            <a:pPr marL="393192" lvl="1" indent="0">
              <a:spcBef>
                <a:spcPts val="600"/>
              </a:spcBef>
              <a:buNone/>
            </a:pPr>
            <a:r>
              <a:rPr lang="en-US" sz="2000" dirty="0"/>
              <a:t>Do this for each Teacher Scoring Rubric in the assessment.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556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kern="0" dirty="0">
                <a:solidFill>
                  <a:schemeClr val="accent4">
                    <a:lumMod val="50000"/>
                  </a:schemeClr>
                </a:solidFill>
                <a:cs typeface="Chalkboard"/>
              </a:rPr>
              <a:t>Preparing to Score Student 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8" y="3601738"/>
            <a:ext cx="7437522" cy="31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4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660" y="1935480"/>
            <a:ext cx="6984140" cy="38430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34950" indent="-234950">
              <a:spcBef>
                <a:spcPts val="600"/>
              </a:spcBef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Varela Round"/>
                <a:cs typeface="Varela Round"/>
              </a:rPr>
              <a:t>Read the Teacher Scoring Rubric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Varela Round"/>
                <a:cs typeface="Varela Round"/>
              </a:rPr>
              <a:t>carefully.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Varela Round"/>
              <a:cs typeface="Varela Round"/>
            </a:endParaRPr>
          </a:p>
          <a:p>
            <a:pPr marL="234950" indent="-234950">
              <a:spcBef>
                <a:spcPts val="600"/>
              </a:spcBef>
              <a:buNone/>
            </a:pPr>
            <a:endParaRPr lang="en-US" sz="1600" b="1" dirty="0" smtClean="0">
              <a:solidFill>
                <a:schemeClr val="accent2">
                  <a:lumMod val="50000"/>
                </a:schemeClr>
              </a:solidFill>
              <a:latin typeface="Varela Round"/>
              <a:cs typeface="Varela Round"/>
            </a:endParaRPr>
          </a:p>
          <a:p>
            <a:pPr marL="234950" indent="-234950">
              <a:spcBef>
                <a:spcPts val="600"/>
              </a:spcBef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Varela Round"/>
                <a:cs typeface="Varela Round"/>
              </a:rPr>
              <a:t>Look at the progression in the rubric from Level 1, the lowest level of performance, to Level 4, the highest level of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Varela Round"/>
                <a:cs typeface="Varela Round"/>
              </a:rPr>
              <a:t>performance.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Varela Round"/>
              <a:cs typeface="Varela Round"/>
            </a:endParaRPr>
          </a:p>
          <a:p>
            <a:pPr marL="234950" indent="-234950">
              <a:spcBef>
                <a:spcPts val="600"/>
              </a:spcBef>
              <a:buNone/>
            </a:pPr>
            <a:endParaRPr lang="en-US" sz="1600" b="1" dirty="0" smtClean="0">
              <a:solidFill>
                <a:schemeClr val="accent2">
                  <a:lumMod val="50000"/>
                </a:schemeClr>
              </a:solidFill>
              <a:latin typeface="Varela Round"/>
              <a:cs typeface="Varela Round"/>
            </a:endParaRPr>
          </a:p>
          <a:p>
            <a:pPr marL="234950" indent="-234950">
              <a:spcBef>
                <a:spcPts val="600"/>
              </a:spcBef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Varela Round"/>
                <a:cs typeface="Varela Round"/>
              </a:rPr>
              <a:t>How might students’ performances change or improve from Level 1 to Level 4? </a:t>
            </a:r>
          </a:p>
          <a:p>
            <a:pPr>
              <a:buNone/>
            </a:pP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99" y="205104"/>
            <a:ext cx="869199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Review the Teacher Scoring Rubric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0660" y="1935481"/>
            <a:ext cx="6984140" cy="38430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en-US" dirty="0" err="1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EA 2016 - 17 Templat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 on brainstorming" id="{C229246F-E851-40FB-8E1D-535DCA6AFD71}" vid="{8D346C02-FE09-4A8E-BC58-EB73E373F09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MAEA 2016 - 17 Template.potx</Template>
  <TotalTime>0</TotalTime>
  <Words>1805</Words>
  <Application>Microsoft Macintosh PowerPoint</Application>
  <PresentationFormat>Letter Paper (8.5x11 in)</PresentationFormat>
  <Paragraphs>247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MAEA 2016 - 17 Template</vt:lpstr>
      <vt:lpstr>Custom Design</vt:lpstr>
      <vt:lpstr>Scoring and Reporting the MAEIA Assessments</vt:lpstr>
      <vt:lpstr>Purposes of MAEIA Project</vt:lpstr>
      <vt:lpstr>Overview of the Module Series </vt:lpstr>
      <vt:lpstr>Purpose of this Module</vt:lpstr>
      <vt:lpstr>Preparing to Score Student Work</vt:lpstr>
      <vt:lpstr>Preparing to Score Student Work</vt:lpstr>
      <vt:lpstr>Preparing to Score Student Work</vt:lpstr>
      <vt:lpstr>Preparing to Score Student Work</vt:lpstr>
      <vt:lpstr>Review the Teacher Scoring Rubric</vt:lpstr>
      <vt:lpstr>Informally Score a Few Responses</vt:lpstr>
      <vt:lpstr>Informally Score a Few Responses</vt:lpstr>
      <vt:lpstr>Sample Scoring Rubric – V.T406</vt:lpstr>
      <vt:lpstr>Example of Student Work Level 4</vt:lpstr>
      <vt:lpstr>Example of Student Work Level 3</vt:lpstr>
      <vt:lpstr>Example of Student Work Level 2</vt:lpstr>
      <vt:lpstr>Scoring Student Work</vt:lpstr>
      <vt:lpstr>PowerPoint Presentation</vt:lpstr>
      <vt:lpstr>Scoring Student Work</vt:lpstr>
      <vt:lpstr>Scoring Student Work</vt:lpstr>
      <vt:lpstr>Reporting Student Scores</vt:lpstr>
      <vt:lpstr>Add Summary Field to Score Summary </vt:lpstr>
      <vt:lpstr>Providing Feedback to Students</vt:lpstr>
      <vt:lpstr>maeia-artsednetwork.org </vt:lpstr>
      <vt:lpstr>Contact Us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2016-10-03T01:33:37Z</cp:lastPrinted>
  <dcterms:created xsi:type="dcterms:W3CDTF">2016-10-03T01:33:25Z</dcterms:created>
  <dcterms:modified xsi:type="dcterms:W3CDTF">2016-12-12T14:37:16Z</dcterms:modified>
</cp:coreProperties>
</file>