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image/png" Extension="png"/>
  <Default ContentType="application/xml" Extension="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1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3.xml"/>
  <Override ContentType="application/vnd.openxmlformats-officedocument.theme+xml" PartName="/ppt/theme/theme2.xml"/>
  <Override ContentType="application/vnd.openxmlformats-officedocument.theme+xml" PartName="/ppt/theme/theme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6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2.xml"/>
  <Override ContentType="application/vnd.openxmlformats-officedocument.presentationml.slide+xml" PartName="/ppt/slides/slide9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17.xml"/>
  <Override ContentType="application/vnd.openxmlformats-officedocument.presentationml.slide+xml" PartName="/ppt/slides/slide8.xml"/>
  <Override ContentType="application/vnd.openxmlformats-officedocument.presentationml.slide+xml" PartName="/ppt/slides/slide4.xml"/>
  <Override ContentType="application/vnd.openxmlformats-officedocument.presentationml.slide+xml" PartName="/ppt/slides/slide10.xml"/>
  <Override ContentType="application/vnd.openxmlformats-officedocument.presentationml.slide+xml" PartName="/ppt/slides/slide14.xml"/>
  <Override ContentType="application/vnd.openxmlformats-officedocument.presentationml.slide+xml" PartName="/ppt/slides/slide11.xml"/>
  <Override ContentType="application/vnd.openxmlformats-officedocument.presentationml.slide+xml" PartName="/ppt/slides/slide5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21" Type="http://schemas.openxmlformats.org/officeDocument/2006/relationships/slide" Target="slides/slide16.xml"/><Relationship Id="rId2" Type="http://schemas.openxmlformats.org/officeDocument/2006/relationships/presProps" Target="presProps.xml"/><Relationship Id="rId12" Type="http://schemas.openxmlformats.org/officeDocument/2006/relationships/slide" Target="slides/slide7.xml"/><Relationship Id="rId22" Type="http://schemas.openxmlformats.org/officeDocument/2006/relationships/slide" Target="slides/slide17.xml"/><Relationship Id="rId13" Type="http://schemas.openxmlformats.org/officeDocument/2006/relationships/slide" Target="slides/slide8.xml"/><Relationship Id="rId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3" Type="http://schemas.openxmlformats.org/officeDocument/2006/relationships/tableStyles" Target="tableStyles.xml"/><Relationship Id="rId11" Type="http://schemas.openxmlformats.org/officeDocument/2006/relationships/slide" Target="slides/slide6.xml"/><Relationship Id="rId20" Type="http://schemas.openxmlformats.org/officeDocument/2006/relationships/slide" Target="slides/slide15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 flipH="1" rot="10800000">
            <a:off x="0" y="3093234"/>
            <a:ext cx="8458200" cy="712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" name="Shape 10"/>
          <p:cNvSpPr txBox="1"/>
          <p:nvPr>
            <p:ph type="ctrTitle"/>
          </p:nvPr>
        </p:nvSpPr>
        <p:spPr>
          <a:xfrm>
            <a:off x="685800" y="1300757"/>
            <a:ext cx="7772400" cy="16841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685800" y="3093357"/>
            <a:ext cx="7772400" cy="7124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2"/>
              </a:buClr>
              <a:buNone/>
              <a:defRPr b="1">
                <a:solidFill>
                  <a:schemeClr val="lt2"/>
                </a:solidFill>
              </a:defRPr>
            </a:lvl1pPr>
            <a:lvl2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2pPr>
            <a:lvl3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3pPr>
            <a:lvl4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4pPr>
            <a:lvl5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5pPr>
            <a:lvl6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6pPr>
            <a:lvl7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7pPr>
            <a:lvl8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8pPr>
            <a:lvl9pPr>
              <a:spcBef>
                <a:spcPts val="0"/>
              </a:spcBef>
              <a:buClr>
                <a:schemeClr val="lt2"/>
              </a:buClr>
              <a:buSzPct val="100000"/>
              <a:buNone/>
              <a:defRPr b="1" sz="3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" name="Shape 15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1460499"/>
            <a:ext cx="4030200" cy="34652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656667" y="1461908"/>
            <a:ext cx="4030200" cy="34652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" name="Shape 26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0" y="4406309"/>
            <a:ext cx="8686800" cy="5195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24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b="1"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chemeClr val="dk2"/>
              </a:buClr>
              <a:buSzPct val="100000"/>
              <a:defRPr sz="3000">
                <a:solidFill>
                  <a:schemeClr val="dk2"/>
                </a:solidFill>
              </a:defRPr>
            </a:lvl1pPr>
            <a:lvl2pPr>
              <a:spcBef>
                <a:spcPts val="480"/>
              </a:spcBef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2pPr>
            <a:lvl3pPr>
              <a:spcBef>
                <a:spcPts val="480"/>
              </a:spcBef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3pPr>
            <a:lvl4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4pPr>
            <a:lvl5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5pPr>
            <a:lvl6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6pPr>
            <a:lvl7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7pPr>
            <a:lvl8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8pPr>
            <a:lvl9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2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7.png"/><Relationship Id="rId3" Type="http://schemas.openxmlformats.org/officeDocument/2006/relationships/image" Target="../media/image03.png"/><Relationship Id="rId5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09.png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7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Relationship Id="rId3" Type="http://schemas.openxmlformats.org/officeDocument/2006/relationships/image" Target="../media/image19.jpg"/><Relationship Id="rId5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Relationship Id="rId3" Type="http://schemas.openxmlformats.org/officeDocument/2006/relationships/image" Target="../media/image23.jpg"/><Relationship Id="rId5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Relationship Id="rId3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olyvore.com/victorianesque_1930s_ivory_crochet_gloves/thing?id=72166615" TargetMode="External"/><Relationship Id="rId3" Type="http://schemas.openxmlformats.org/officeDocument/2006/relationships/hyperlink" Target="http://www.davenportandco.com/20's-acc.htm" TargetMode="External"/><Relationship Id="rId6" Type="http://schemas.openxmlformats.org/officeDocument/2006/relationships/hyperlink" Target="http://www.vintagedancer.com/1930s/" TargetMode="External"/><Relationship Id="rId5" Type="http://schemas.openxmlformats.org/officeDocument/2006/relationships/hyperlink" Target="http://fashion.just-the-swing.com/1930s-womens-fashion" TargetMode="External"/><Relationship Id="rId8" Type="http://schemas.openxmlformats.org/officeDocument/2006/relationships/hyperlink" Target="http://shopruche.com/1930s-fashion.html" TargetMode="External"/><Relationship Id="rId7" Type="http://schemas.openxmlformats.org/officeDocument/2006/relationships/hyperlink" Target="http://www.vintagedancer.com/1930s/1930s-men-fashion-guide/" TargetMode="External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0.png"/><Relationship Id="rId3" Type="http://schemas.openxmlformats.org/officeDocument/2006/relationships/image" Target="../media/image08.png"/><Relationship Id="rId5" Type="http://schemas.openxmlformats.org/officeDocument/2006/relationships/image" Target="../media/image01.png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05.png"/><Relationship Id="rId3" Type="http://schemas.openxmlformats.org/officeDocument/2006/relationships/image" Target="../media/image02.pn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6.jpg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04.png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ctrTitle"/>
          </p:nvPr>
        </p:nvSpPr>
        <p:spPr>
          <a:xfrm>
            <a:off x="685800" y="1300757"/>
            <a:ext cx="7772400" cy="16841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1930’s</a:t>
            </a:r>
          </a:p>
        </p:txBody>
      </p:sp>
      <p:sp>
        <p:nvSpPr>
          <p:cNvPr id="36" name="Shape 36"/>
          <p:cNvSpPr txBox="1"/>
          <p:nvPr>
            <p:ph idx="1" type="subTitle"/>
          </p:nvPr>
        </p:nvSpPr>
        <p:spPr>
          <a:xfrm>
            <a:off x="685800" y="3093357"/>
            <a:ext cx="7772400" cy="7124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By: Hannah Huhn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Womens Fashion</a:t>
            </a:r>
          </a:p>
        </p:txBody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/>
              <a:t>Women began having a very elegant and sophisticated look to them with alway having gloves, hats, and a beaded purse. </a:t>
            </a:r>
          </a:p>
          <a:p>
            <a:pPr indent="-3810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/>
              <a:t>Another growing change was zippers and masculine suits for jobs. </a:t>
            </a:r>
          </a:p>
          <a:p>
            <a:pPr indent="-3810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/>
              <a:t>Not many women could get a job without having a suit.</a:t>
            </a:r>
          </a:p>
          <a:p>
            <a:pPr indent="-3810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/>
              <a:t>would make shoulders with ruffles to slim the waist</a:t>
            </a:r>
          </a:p>
          <a:p>
            <a:pPr indent="-381000" lvl="0" marL="4572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2400"/>
              <a:t>dresses would usually have some sort of belt to make a more defined torso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Common Folk</a:t>
            </a:r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47350"/>
            <a:ext cx="3281849" cy="246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b="0" l="24255" r="22009" t="0"/>
          <a:stretch/>
        </p:blipFill>
        <p:spPr>
          <a:xfrm>
            <a:off x="5738600" y="419125"/>
            <a:ext cx="2790350" cy="299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8275" y="2856825"/>
            <a:ext cx="3010325" cy="20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common accessories</a:t>
            </a:r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338250"/>
            <a:ext cx="1847850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4">
            <a:alphaModFix/>
          </a:blip>
          <a:srcRect b="49942" l="45708" r="0" t="0"/>
          <a:stretch/>
        </p:blipFill>
        <p:spPr>
          <a:xfrm>
            <a:off x="2305050" y="1338250"/>
            <a:ext cx="2214201" cy="147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 rotWithShape="1">
          <a:blip r:embed="rId5">
            <a:alphaModFix/>
          </a:blip>
          <a:srcRect b="0" l="15866" r="15509" t="0"/>
          <a:stretch/>
        </p:blipFill>
        <p:spPr>
          <a:xfrm>
            <a:off x="4536100" y="1338250"/>
            <a:ext cx="1960949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8200" y="2813525"/>
            <a:ext cx="224790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13900" y="1338250"/>
            <a:ext cx="1847850" cy="255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Wealthy People</a:t>
            </a:r>
          </a:p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00" y="1460512"/>
            <a:ext cx="2657325" cy="284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2900" y="1934150"/>
            <a:ext cx="2898951" cy="221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1850" y="1460499"/>
            <a:ext cx="2898949" cy="248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Wealthy Cont.</a:t>
            </a:r>
          </a:p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232650" y="1304600"/>
            <a:ext cx="2114400" cy="1319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the wealthy women often wore silk dresses</a:t>
            </a:r>
          </a:p>
          <a:p>
            <a:pPr>
              <a:spcBef>
                <a:spcPts val="0"/>
              </a:spcBef>
              <a:buNone/>
            </a:pPr>
            <a:r>
              <a:rPr lang="en" sz="2400"/>
              <a:t>the men would often wear silk shantung or linen suits</a:t>
            </a: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 b="0" l="14720" r="13118" t="3418"/>
          <a:stretch/>
        </p:blipFill>
        <p:spPr>
          <a:xfrm>
            <a:off x="4429570" y="1591025"/>
            <a:ext cx="2014606" cy="3329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4">
            <a:alphaModFix/>
          </a:blip>
          <a:srcRect b="0" l="19637" r="18138" t="14089"/>
          <a:stretch/>
        </p:blipFill>
        <p:spPr>
          <a:xfrm>
            <a:off x="2621125" y="1591015"/>
            <a:ext cx="1808447" cy="3329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5">
            <a:alphaModFix/>
          </a:blip>
          <a:srcRect b="0" l="11962" r="19408" t="0"/>
          <a:stretch/>
        </p:blipFill>
        <p:spPr>
          <a:xfrm>
            <a:off x="6282575" y="1558812"/>
            <a:ext cx="1644052" cy="339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899" y="791300"/>
            <a:ext cx="2815022" cy="3753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6925" y="810950"/>
            <a:ext cx="2815022" cy="375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1950" y="830575"/>
            <a:ext cx="2785597" cy="3714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7900" y="457250"/>
            <a:ext cx="3474599" cy="463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849" y="457250"/>
            <a:ext cx="3474599" cy="463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URLs</a:t>
            </a:r>
          </a:p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http://www.davenportandco.com/20's-acc.htm</a:t>
            </a:r>
          </a:p>
          <a:p>
            <a:pPr rtl="0">
              <a:spcBef>
                <a:spcPts val="0"/>
              </a:spcBef>
              <a:buNone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http://www.polyvore.com/victorianesque_1930s_ivory_crochet_gloves/thing?id=72166615</a:t>
            </a:r>
          </a:p>
          <a:p>
            <a:pPr rtl="0">
              <a:spcBef>
                <a:spcPts val="0"/>
              </a:spcBef>
              <a:buNone/>
            </a:pPr>
            <a:r>
              <a:rPr lang="en" sz="1400" u="sng">
                <a:solidFill>
                  <a:schemeClr val="hlink"/>
                </a:solidFill>
                <a:hlinkClick r:id="rId5"/>
              </a:rPr>
              <a:t>http://fashion.just-the-swing.com/1930s-womens-fashion</a:t>
            </a:r>
            <a:r>
              <a:rPr lang="en" sz="1400"/>
              <a:t> </a:t>
            </a:r>
          </a:p>
          <a:p>
            <a:pPr rtl="0">
              <a:spcBef>
                <a:spcPts val="0"/>
              </a:spcBef>
              <a:buNone/>
            </a:pPr>
            <a:r>
              <a:rPr lang="en" sz="1400" u="sng">
                <a:solidFill>
                  <a:schemeClr val="hlink"/>
                </a:solidFill>
                <a:hlinkClick r:id="rId6"/>
              </a:rPr>
              <a:t>http://www.vintagedancer.com/1930s/</a:t>
            </a:r>
            <a:r>
              <a:rPr lang="en" sz="1400"/>
              <a:t> </a:t>
            </a:r>
          </a:p>
          <a:p>
            <a:pPr rtl="0">
              <a:spcBef>
                <a:spcPts val="0"/>
              </a:spcBef>
              <a:buNone/>
            </a:pPr>
            <a:r>
              <a:rPr lang="en" sz="1400" u="sng">
                <a:solidFill>
                  <a:schemeClr val="hlink"/>
                </a:solidFill>
                <a:hlinkClick r:id="rId7"/>
              </a:rPr>
              <a:t>http://www.vintagedancer.com/1930s/1930s-men-fashion-guide/</a:t>
            </a:r>
            <a:r>
              <a:rPr lang="en" sz="1400"/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en" sz="1400" u="sng">
                <a:solidFill>
                  <a:schemeClr val="hlink"/>
                </a:solidFill>
                <a:hlinkClick r:id="rId8"/>
              </a:rPr>
              <a:t>http://shopruche.com/1930s-fashion.html</a:t>
            </a:r>
            <a:r>
              <a:rPr lang="en" sz="1400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Historical Influences</a:t>
            </a:r>
          </a:p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The Depression</a:t>
            </a:r>
          </a:p>
          <a:p>
            <a:pPr indent="-4191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Hollywood Movies</a:t>
            </a:r>
          </a:p>
          <a:p>
            <a:pPr indent="-4191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also known as the swing era</a:t>
            </a:r>
          </a:p>
          <a:p>
            <a:pPr indent="-4191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the growing threats of war in Europe</a:t>
            </a:r>
          </a:p>
          <a:p>
            <a:pPr indent="-419100" lvl="0" marL="4572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The Red Scare 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Materials Often Used</a:t>
            </a:r>
          </a:p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wool</a:t>
            </a:r>
          </a:p>
          <a:p>
            <a:pPr indent="-4191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silk</a:t>
            </a:r>
          </a:p>
          <a:p>
            <a:pPr indent="-4191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fur</a:t>
            </a:r>
          </a:p>
          <a:p>
            <a:pPr indent="-419100" lvl="0" marL="457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cotton</a:t>
            </a:r>
          </a:p>
          <a:p>
            <a:pPr indent="-419100" lvl="0" marL="4572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Darker or mellow colors for evening wear and brighter and “dizzier” patterns for house wives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Nurses</a:t>
            </a:r>
          </a:p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5" name="Shape 55"/>
          <p:cNvPicPr preferRelativeResize="0"/>
          <p:nvPr/>
        </p:nvPicPr>
        <p:blipFill rotWithShape="1">
          <a:blip r:embed="rId3">
            <a:alphaModFix/>
          </a:blip>
          <a:srcRect b="8941" l="16414" r="22747" t="4747"/>
          <a:stretch/>
        </p:blipFill>
        <p:spPr>
          <a:xfrm>
            <a:off x="352525" y="1524527"/>
            <a:ext cx="2675700" cy="24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4425" y="1141662"/>
            <a:ext cx="2886075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5662" y="1471050"/>
            <a:ext cx="1425099" cy="294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Nurses Cont.</a:t>
            </a:r>
          </a:p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457200" y="1460500"/>
            <a:ext cx="5848799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The nurses mostly wore full length, beige dresses with open necks which was new for the time period. The dresses also had a waistline with heavier material so it gave the nurses a shape.</a:t>
            </a:r>
          </a:p>
          <a:p>
            <a:pPr>
              <a:spcBef>
                <a:spcPts val="0"/>
              </a:spcBef>
              <a:buNone/>
            </a:pPr>
            <a:r>
              <a:rPr lang="en" sz="2400"/>
              <a:t>The nurse’s fabric would be wearing cotton broadcloth or percale </a:t>
            </a:r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3">
            <a:alphaModFix/>
          </a:blip>
          <a:srcRect b="7537" l="18850" r="19964" t="8899"/>
          <a:stretch/>
        </p:blipFill>
        <p:spPr>
          <a:xfrm>
            <a:off x="6326425" y="504950"/>
            <a:ext cx="2360373" cy="429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Servants </a:t>
            </a:r>
          </a:p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8100" y="1460487"/>
            <a:ext cx="3918700" cy="274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296687"/>
            <a:ext cx="2073465" cy="379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Servants Cont.</a:t>
            </a:r>
          </a:p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457200" y="1460500"/>
            <a:ext cx="63657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Servants had to dress nice enough so when they were seen if would show how much money the family had</a:t>
            </a:r>
            <a:r>
              <a:rPr lang="en"/>
              <a:t>.</a:t>
            </a:r>
            <a:r>
              <a:rPr lang="en" sz="2400"/>
              <a:t> Also this is during the depression so very few people had enough money to have servants. </a:t>
            </a:r>
          </a:p>
          <a:p>
            <a:pPr>
              <a:spcBef>
                <a:spcPts val="0"/>
              </a:spcBef>
              <a:buNone/>
            </a:pPr>
            <a:r>
              <a:rPr lang="en" sz="2400"/>
              <a:t>Often dressed in cotton broadcloth because it was easy and cheaper to find and make. You were considered very rich to have a servant during the Depression. </a:t>
            </a:r>
          </a:p>
        </p:txBody>
      </p:sp>
      <p:pic>
        <p:nvPicPr>
          <p:cNvPr id="79" name="Shape 79"/>
          <p:cNvPicPr preferRelativeResize="0"/>
          <p:nvPr/>
        </p:nvPicPr>
        <p:blipFill rotWithShape="1">
          <a:blip r:embed="rId3">
            <a:alphaModFix/>
          </a:blip>
          <a:srcRect b="2514" l="14892" r="23923" t="5708"/>
          <a:stretch/>
        </p:blipFill>
        <p:spPr>
          <a:xfrm>
            <a:off x="6677950" y="352275"/>
            <a:ext cx="2360373" cy="4720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Friars</a:t>
            </a:r>
          </a:p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00" y="1460498"/>
            <a:ext cx="4661524" cy="335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Friars Cont.</a:t>
            </a:r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/>
              <a:t>Friars often wore full length black robes during this time era made of synthetic cotton or wool.</a:t>
            </a:r>
            <a:r>
              <a:rPr lang="en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