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  <p:sldMasterId id="2147483709" r:id="rId2"/>
    <p:sldMasterId id="2147483721" r:id="rId3"/>
  </p:sldMasterIdLst>
  <p:notesMasterIdLst>
    <p:notesMasterId r:id="rId36"/>
  </p:notesMasterIdLst>
  <p:handoutMasterIdLst>
    <p:handoutMasterId r:id="rId37"/>
  </p:handoutMasterIdLst>
  <p:sldIdLst>
    <p:sldId id="256" r:id="rId4"/>
    <p:sldId id="316" r:id="rId5"/>
    <p:sldId id="330" r:id="rId6"/>
    <p:sldId id="281" r:id="rId7"/>
    <p:sldId id="328" r:id="rId8"/>
    <p:sldId id="301" r:id="rId9"/>
    <p:sldId id="329" r:id="rId10"/>
    <p:sldId id="302" r:id="rId11"/>
    <p:sldId id="303" r:id="rId12"/>
    <p:sldId id="317" r:id="rId13"/>
    <p:sldId id="308" r:id="rId14"/>
    <p:sldId id="306" r:id="rId15"/>
    <p:sldId id="305" r:id="rId16"/>
    <p:sldId id="307" r:id="rId17"/>
    <p:sldId id="323" r:id="rId18"/>
    <p:sldId id="327" r:id="rId19"/>
    <p:sldId id="309" r:id="rId20"/>
    <p:sldId id="320" r:id="rId21"/>
    <p:sldId id="321" r:id="rId22"/>
    <p:sldId id="310" r:id="rId23"/>
    <p:sldId id="331" r:id="rId24"/>
    <p:sldId id="326" r:id="rId25"/>
    <p:sldId id="324" r:id="rId26"/>
    <p:sldId id="322" r:id="rId27"/>
    <p:sldId id="312" r:id="rId28"/>
    <p:sldId id="318" r:id="rId29"/>
    <p:sldId id="319" r:id="rId30"/>
    <p:sldId id="313" r:id="rId31"/>
    <p:sldId id="314" r:id="rId32"/>
    <p:sldId id="315" r:id="rId33"/>
    <p:sldId id="299" r:id="rId34"/>
    <p:sldId id="333" r:id="rId35"/>
  </p:sldIdLst>
  <p:sldSz cx="9144000" cy="6858000" type="letter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71692" autoAdjust="0"/>
  </p:normalViewPr>
  <p:slideViewPr>
    <p:cSldViewPr snapToGrid="0" snapToObjects="1">
      <p:cViewPr varScale="1">
        <p:scale>
          <a:sx n="73" d="100"/>
          <a:sy n="73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374"/>
    </p:cViewPr>
  </p:sorterViewPr>
  <p:notesViewPr>
    <p:cSldViewPr snapToGrid="0" snapToObjects="1">
      <p:cViewPr varScale="1">
        <p:scale>
          <a:sx n="86" d="100"/>
          <a:sy n="86" d="100"/>
        </p:scale>
        <p:origin x="385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02AEE-2E26-F845-BB56-C3ADC9F6A39B}" type="datetimeFigureOut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3BF1-39BB-4D48-8615-57B44EB007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5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778F-F2F1-6343-AA5E-BE764BE6DE66}" type="datetimeFigureOut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C06AF-5143-1849-9A49-36FC08B95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9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this</a:t>
            </a:r>
            <a:r>
              <a:rPr lang="en-US" baseline="0" dirty="0"/>
              <a:t> </a:t>
            </a:r>
            <a:r>
              <a:rPr lang="en-US" baseline="0" dirty="0" smtClean="0"/>
              <a:t>introduction </a:t>
            </a:r>
            <a:r>
              <a:rPr lang="en-US" baseline="0" dirty="0"/>
              <a:t>to the Michigan Arts Education Instruction and Assessment </a:t>
            </a:r>
            <a:r>
              <a:rPr lang="en-US" baseline="0" dirty="0" smtClean="0"/>
              <a:t>project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/>
              <a:t>In the next few minutes, I will describe some of the important characteristics of this ground-breaking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2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latin typeface="Roboto" pitchFamily="2" charset="0"/>
                <a:ea typeface="Roboto" pitchFamily="2" charset="0"/>
              </a:rPr>
              <a:t>The MAEIA project has created 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three methods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2200" dirty="0">
                <a:latin typeface="Roboto" pitchFamily="2" charset="0"/>
                <a:ea typeface="Roboto" pitchFamily="2" charset="0"/>
              </a:rPr>
              <a:t>for educators to use in demonstrating their effectiveness.</a:t>
            </a:r>
          </a:p>
          <a:p>
            <a:pPr marL="0" indent="0">
              <a:buNone/>
            </a:pPr>
            <a:endParaRPr lang="en-US" sz="2200" dirty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Roboto" pitchFamily="2" charset="0"/>
                <a:ea typeface="Roboto" pitchFamily="2" charset="0"/>
              </a:rPr>
              <a:t>•</a:t>
            </a:r>
            <a:r>
              <a:rPr lang="en-US" sz="2200" baseline="0" dirty="0">
                <a:latin typeface="Roboto" pitchFamily="2" charset="0"/>
                <a:ea typeface="Roboto" pitchFamily="2" charset="0"/>
              </a:rPr>
              <a:t>  </a:t>
            </a:r>
            <a:r>
              <a:rPr lang="en-US" sz="2200" dirty="0"/>
              <a:t>Two models use pre-post student data, while the third uses</a:t>
            </a:r>
            <a:r>
              <a:rPr lang="en-US" sz="2200" dirty="0" smtClean="0"/>
              <a:t> a selection of </a:t>
            </a:r>
            <a:r>
              <a:rPr lang="en-US" sz="2200" dirty="0"/>
              <a:t>student </a:t>
            </a:r>
            <a:r>
              <a:rPr lang="en-US" sz="2200" dirty="0" smtClean="0"/>
              <a:t>performances.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•</a:t>
            </a:r>
            <a:r>
              <a:rPr lang="en-US" sz="2200" baseline="0" dirty="0"/>
              <a:t>  </a:t>
            </a:r>
            <a:r>
              <a:rPr lang="en-US" sz="2200" dirty="0"/>
              <a:t>Each model recognizes that instruction and achievement in the arts is different </a:t>
            </a:r>
            <a:r>
              <a:rPr lang="en-US" sz="2200" dirty="0" smtClean="0"/>
              <a:t>than in </a:t>
            </a:r>
            <a:r>
              <a:rPr lang="en-US" sz="2200" dirty="0"/>
              <a:t>content areas such as mathematics or </a:t>
            </a:r>
            <a:r>
              <a:rPr lang="en-US" sz="2200" dirty="0" smtClean="0"/>
              <a:t>reading.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•</a:t>
            </a:r>
            <a:r>
              <a:rPr lang="en-US" sz="2200" baseline="0" dirty="0"/>
              <a:t>  </a:t>
            </a:r>
            <a:r>
              <a:rPr lang="en-US" sz="2200" dirty="0"/>
              <a:t>Each tries to characterize arts achievement in realistic terms, </a:t>
            </a:r>
            <a:r>
              <a:rPr lang="en-US" sz="2200" dirty="0" smtClean="0"/>
              <a:t>given the </a:t>
            </a:r>
            <a:r>
              <a:rPr lang="en-US" sz="2200" dirty="0"/>
              <a:t>limits of instructional </a:t>
            </a:r>
            <a:r>
              <a:rPr lang="en-US" sz="2200" dirty="0" smtClean="0"/>
              <a:t>time.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shows a summary of the 3 methods of demonstrating educator </a:t>
            </a:r>
            <a:r>
              <a:rPr lang="en-US" baseline="0" dirty="0" smtClean="0"/>
              <a:t>effectiveness.</a:t>
            </a:r>
            <a:endParaRPr lang="en-US" baseline="0" dirty="0" smtClean="0"/>
          </a:p>
          <a:p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baseline="0" dirty="0" smtClean="0"/>
              <a:t>  Method 1 is a re-use of the same assessment within the same school </a:t>
            </a:r>
            <a:r>
              <a:rPr lang="en-US" baseline="0" dirty="0" smtClean="0"/>
              <a:t>year.</a:t>
            </a:r>
            <a:endParaRPr lang="en-US" baseline="0" dirty="0" smtClean="0"/>
          </a:p>
          <a:p>
            <a:pPr>
              <a:buFont typeface="Arial"/>
              <a:buChar char="•"/>
            </a:pPr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baseline="0" dirty="0" smtClean="0"/>
              <a:t>  Method 2 is the re-use of the same assessment in adjacent </a:t>
            </a:r>
            <a:r>
              <a:rPr lang="en-US" baseline="0" dirty="0" smtClean="0"/>
              <a:t>years.</a:t>
            </a:r>
            <a:endParaRPr lang="en-US" baseline="0" dirty="0" smtClean="0"/>
          </a:p>
          <a:p>
            <a:pPr>
              <a:buFont typeface="Arial"/>
              <a:buChar char="•"/>
            </a:pPr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baseline="0" dirty="0" smtClean="0"/>
              <a:t>  Method 3 is the selection of a range of student responses to the assessment to show levels of student achievement – the “new, old-fashioned way” of demonstrating student </a:t>
            </a:r>
            <a:r>
              <a:rPr lang="en-US" baseline="0" dirty="0" smtClean="0"/>
              <a:t>achievement.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this slide indicates, Method 1 is most suitable for assessments that do not take much time to administer. This is typically the </a:t>
            </a:r>
            <a:r>
              <a:rPr lang="en-US" baseline="0" dirty="0" smtClean="0"/>
              <a:t>Performance Events</a:t>
            </a:r>
            <a:r>
              <a:rPr lang="en-US" baseline="0" dirty="0" smtClean="0"/>
              <a:t>. In Method 1, the same assessment is given to students before and after </a:t>
            </a:r>
            <a:r>
              <a:rPr lang="en-US" baseline="0" dirty="0" smtClean="0"/>
              <a:t>instruction </a:t>
            </a:r>
            <a:r>
              <a:rPr lang="en-US" baseline="0" dirty="0" smtClean="0"/>
              <a:t>which could be at the start and end of the school year, semester, marking period and so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</a:t>
            </a:r>
            <a:r>
              <a:rPr lang="en-US" baseline="0" dirty="0" smtClean="0"/>
              <a:t> 2 is similar to Method 1, except the pre-test and post-test occur in adjacent school </a:t>
            </a:r>
            <a:r>
              <a:rPr lang="en-US" baseline="0" dirty="0" smtClean="0"/>
              <a:t>years </a:t>
            </a:r>
            <a:r>
              <a:rPr lang="en-US" baseline="0" dirty="0" smtClean="0"/>
              <a:t>which may be feasible because you have the same students for two or more grade levels.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Method 2 may be more suitable for lengthier assessments, such as the MAEIA </a:t>
            </a:r>
            <a:r>
              <a:rPr lang="en-US" baseline="0" dirty="0" smtClean="0"/>
              <a:t>Performance Tasks</a:t>
            </a:r>
            <a:r>
              <a:rPr lang="en-US" baseline="0" dirty="0" smtClean="0"/>
              <a:t>, but again, the assessment should occur before and after instruction has taken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3 is a more traditional</a:t>
            </a:r>
            <a:r>
              <a:rPr lang="en-US" baseline="0" dirty="0" smtClean="0"/>
              <a:t> method for showing what students know and/or are able to do. Hence, the nickname “the new old fashioned way” of showing student achievement.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method has been assigned to assessments </a:t>
            </a:r>
            <a:r>
              <a:rPr lang="en-US" sz="1200" baseline="0" dirty="0" smtClean="0">
                <a:latin typeface="Varela Round" panose="02000000000000000000" pitchFamily="2" charset="0"/>
              </a:rPr>
              <a:t>that are so</a:t>
            </a:r>
            <a:r>
              <a:rPr lang="en-US" sz="1200" dirty="0" smtClean="0">
                <a:latin typeface="Varela Round" panose="02000000000000000000" pitchFamily="2" charset="0"/>
              </a:rPr>
              <a:t> uniqu</a:t>
            </a:r>
            <a:r>
              <a:rPr lang="en-US" sz="1200" baseline="0" dirty="0" smtClean="0">
                <a:latin typeface="Varela Round" panose="02000000000000000000" pitchFamily="2" charset="0"/>
              </a:rPr>
              <a:t>e that</a:t>
            </a:r>
            <a:r>
              <a:rPr lang="en-US" sz="1200" dirty="0" smtClean="0">
                <a:latin typeface="Varela Round" panose="02000000000000000000" pitchFamily="2" charset="0"/>
              </a:rPr>
              <a:t> doing them twice wouldn’t be as useful or interesting to students nor informative to </a:t>
            </a:r>
            <a:r>
              <a:rPr lang="en-US" sz="1200" dirty="0" smtClean="0">
                <a:latin typeface="Varela Round" panose="02000000000000000000" pitchFamily="2" charset="0"/>
              </a:rPr>
              <a:t>teachers.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endParaRPr lang="en-US" sz="1200" dirty="0" smtClean="0">
              <a:latin typeface="Varela Round" panose="02000000000000000000" pitchFamily="2" charset="0"/>
            </a:endParaRPr>
          </a:p>
          <a:p>
            <a:r>
              <a:rPr lang="en-US" sz="1200" dirty="0" smtClean="0">
                <a:latin typeface="Varela Round" panose="02000000000000000000" pitchFamily="2" charset="0"/>
              </a:rPr>
              <a:t>Traditionally, educators</a:t>
            </a:r>
            <a:r>
              <a:rPr lang="en-US" sz="1200" baseline="0" dirty="0" smtClean="0">
                <a:latin typeface="Varela Round" panose="02000000000000000000" pitchFamily="2" charset="0"/>
              </a:rPr>
              <a:t> have </a:t>
            </a:r>
            <a:r>
              <a:rPr lang="en-US" sz="1200" dirty="0" smtClean="0">
                <a:latin typeface="Varela Round" panose="02000000000000000000" pitchFamily="2" charset="0"/>
              </a:rPr>
              <a:t>demonstrated their effectiveness by selecting exemplars of student work for exhibition in their classrooms; that is what this method</a:t>
            </a:r>
            <a:r>
              <a:rPr lang="en-US" sz="1200" baseline="0" dirty="0" smtClean="0">
                <a:latin typeface="Varela Round" panose="02000000000000000000" pitchFamily="2" charset="0"/>
              </a:rPr>
              <a:t> is at its </a:t>
            </a:r>
            <a:r>
              <a:rPr lang="en-US" sz="1200" baseline="0" dirty="0" smtClean="0">
                <a:latin typeface="Varela Round" panose="02000000000000000000" pitchFamily="2" charset="0"/>
              </a:rPr>
              <a:t>heart.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endParaRPr lang="en-US" sz="1200" dirty="0" smtClean="0">
              <a:latin typeface="Varela Round" panose="02000000000000000000" pitchFamily="2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arela Round" panose="02000000000000000000" pitchFamily="2" charset="0"/>
              </a:rPr>
              <a:t>Note that Model 3 is suitable for any MAEIA assessment,</a:t>
            </a:r>
            <a:r>
              <a:rPr lang="en-US" sz="1200" baseline="0" dirty="0" smtClean="0">
                <a:latin typeface="Varela Round" panose="02000000000000000000" pitchFamily="2" charset="0"/>
              </a:rPr>
              <a:t> even those labeled as Method 1 or </a:t>
            </a:r>
            <a:r>
              <a:rPr lang="en-US" sz="1200" baseline="0" dirty="0" smtClean="0">
                <a:latin typeface="Varela Round" panose="02000000000000000000" pitchFamily="2" charset="0"/>
              </a:rPr>
              <a:t>2.</a:t>
            </a:r>
            <a:r>
              <a:rPr lang="en-US" sz="1200" dirty="0" smtClean="0">
                <a:latin typeface="Varela Round" panose="02000000000000000000" pitchFamily="2" charset="0"/>
              </a:rPr>
              <a:t> 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MAEIA online catalog shows the suggested method for arts educators to use for each assessment to demonstrate their </a:t>
            </a:r>
            <a:r>
              <a:rPr lang="en-US" baseline="0" dirty="0" smtClean="0"/>
              <a:t>effectiveness.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this slide shows, if you hove</a:t>
            </a:r>
            <a:r>
              <a:rPr lang="en-US" baseline="0" dirty="0" smtClean="0"/>
              <a:t>r on the item number, a brief description of the method for demonstrating educator effectiveness will appear.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dirty="0" smtClean="0"/>
              <a:t>, </a:t>
            </a:r>
            <a:r>
              <a:rPr lang="en-US" dirty="0" smtClean="0"/>
              <a:t>turn to how to actually produce</a:t>
            </a:r>
            <a:r>
              <a:rPr lang="en-US" baseline="0" dirty="0" smtClean="0"/>
              <a:t> numerical data for use in demonstrating your </a:t>
            </a:r>
            <a:r>
              <a:rPr lang="en-US" baseline="0" dirty="0" smtClean="0"/>
              <a:t>effectiveness.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using Methods 1 and 2, </a:t>
            </a:r>
            <a:r>
              <a:rPr lang="en-US" sz="1200" dirty="0" smtClean="0"/>
              <a:t>the teacher should first score each student’s responses, using each Teacher Scoring Rubric found in the Teacher Booklet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 fill</a:t>
            </a:r>
            <a:r>
              <a:rPr lang="en-US" baseline="0" dirty="0" smtClean="0"/>
              <a:t> out the MAEIA Classroom Score Summary page or pages with your scores for each student for each dimension of each Teacher Scoring </a:t>
            </a:r>
            <a:r>
              <a:rPr lang="en-US" baseline="0" dirty="0" smtClean="0"/>
              <a:t>Rubric.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Now</a:t>
            </a:r>
            <a:r>
              <a:rPr lang="en-US" sz="1200" baseline="0" dirty="0" smtClean="0"/>
              <a:t> </a:t>
            </a:r>
            <a:r>
              <a:rPr lang="en-US" sz="1200" dirty="0" smtClean="0"/>
              <a:t>calculate </a:t>
            </a:r>
            <a:r>
              <a:rPr lang="en-US" sz="1200" dirty="0" smtClean="0"/>
              <a:t>a “total score” for each student across</a:t>
            </a:r>
            <a:r>
              <a:rPr lang="en-US" sz="1200" baseline="0" dirty="0" smtClean="0"/>
              <a:t> the different dimensions on each Teacher Scoring Rubric. Do this</a:t>
            </a:r>
            <a:r>
              <a:rPr lang="en-US" sz="1200" dirty="0" smtClean="0"/>
              <a:t> by summing the score</a:t>
            </a:r>
            <a:r>
              <a:rPr lang="en-US" sz="1200" baseline="0" dirty="0" smtClean="0"/>
              <a:t> across the</a:t>
            </a:r>
            <a:r>
              <a:rPr lang="en-US" sz="1200" dirty="0" smtClean="0"/>
              <a:t> dimensions in the rubric.</a:t>
            </a:r>
          </a:p>
          <a:p>
            <a:endParaRPr lang="en-US" sz="800" dirty="0" smtClean="0"/>
          </a:p>
          <a:p>
            <a:r>
              <a:rPr lang="en-US" sz="1200" dirty="0" smtClean="0"/>
              <a:t>Do this each time the assessment is used</a:t>
            </a:r>
            <a:r>
              <a:rPr lang="en-US" sz="1200" baseline="0" dirty="0" smtClean="0"/>
              <a:t> – pre- and post-</a:t>
            </a:r>
            <a:r>
              <a:rPr lang="en-US" sz="1200" baseline="0" dirty="0" smtClean="0"/>
              <a:t>test.</a:t>
            </a:r>
            <a:endParaRPr lang="en-US" sz="1200" dirty="0" smtClean="0"/>
          </a:p>
          <a:p>
            <a:endParaRPr lang="en-US" sz="800" dirty="0" smtClean="0"/>
          </a:p>
          <a:p>
            <a:r>
              <a:rPr lang="en-US" sz="1200" dirty="0" smtClean="0"/>
              <a:t>Subtract the Time</a:t>
            </a:r>
            <a:r>
              <a:rPr lang="en-US" sz="1200" baseline="0" dirty="0" smtClean="0"/>
              <a:t> 1</a:t>
            </a:r>
            <a:r>
              <a:rPr lang="en-US" sz="1200" dirty="0" smtClean="0"/>
              <a:t> (pre-test) scores from the Time 2 (post-test) score for each student; the result will usually be positive.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More detailed information is presented in</a:t>
            </a:r>
            <a:r>
              <a:rPr lang="en-US" sz="1200" baseline="0" dirty="0" smtClean="0"/>
              <a:t> the Educator </a:t>
            </a:r>
            <a:r>
              <a:rPr lang="en-US" sz="1200" baseline="0" dirty="0" smtClean="0"/>
              <a:t>Effectiveness </a:t>
            </a:r>
            <a:r>
              <a:rPr lang="en-US" sz="1200" baseline="0" dirty="0" smtClean="0"/>
              <a:t>booklet available from this URL on the MAEIA website:</a:t>
            </a:r>
          </a:p>
          <a:p>
            <a:pPr marL="0" indent="0">
              <a:buNone/>
            </a:pPr>
            <a:endParaRPr lang="en-US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maeia.wpengine.com/wp-content/uploads/2016/02/Using-MAEIA-Asst-to-Demontrate-Educator-Effectiveness-v.-5.1.pdf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>
                <a:cs typeface="Chalkboard"/>
              </a:rPr>
              <a:t>There</a:t>
            </a:r>
            <a:r>
              <a:rPr lang="en-US" sz="1200" b="0" baseline="0" dirty="0">
                <a:cs typeface="Chalkboard"/>
              </a:rPr>
              <a:t> are several</a:t>
            </a:r>
            <a:r>
              <a:rPr lang="en-US" sz="1200" b="0" dirty="0">
                <a:cs typeface="Chalkboard"/>
              </a:rPr>
              <a:t> Michigan</a:t>
            </a:r>
            <a:r>
              <a:rPr lang="en-US" sz="1200" b="0" baseline="0" dirty="0">
                <a:cs typeface="Chalkboard"/>
              </a:rPr>
              <a:t> Arts Education Instruction and Assessment or </a:t>
            </a:r>
            <a:r>
              <a:rPr lang="en-US" sz="1200" b="0" dirty="0">
                <a:cs typeface="Chalkboard"/>
              </a:rPr>
              <a:t>MAEIA project purposes.</a:t>
            </a:r>
            <a:endParaRPr lang="en-US" dirty="0"/>
          </a:p>
          <a:p>
            <a:endParaRPr lang="en-US" sz="1200" dirty="0">
              <a:cs typeface="Chalkboard"/>
            </a:endParaRPr>
          </a:p>
          <a:p>
            <a:r>
              <a:rPr lang="en-US" sz="1200" dirty="0">
                <a:cs typeface="Chalkboard"/>
              </a:rPr>
              <a:t>The MAEIA project was commissioned by the Michigan Department</a:t>
            </a:r>
            <a:r>
              <a:rPr lang="en-US" sz="1200" baseline="0" dirty="0">
                <a:cs typeface="Chalkboard"/>
              </a:rPr>
              <a:t> </a:t>
            </a:r>
            <a:r>
              <a:rPr lang="en-US" sz="1200" dirty="0">
                <a:cs typeface="Chalkboard"/>
              </a:rPr>
              <a:t>of Education. It was developed by the Michigan Assessment </a:t>
            </a:r>
            <a:r>
              <a:rPr lang="en-US" sz="1200" dirty="0" smtClean="0">
                <a:cs typeface="Chalkboard"/>
              </a:rPr>
              <a:t>Consortium working </a:t>
            </a:r>
            <a:r>
              <a:rPr lang="en-US" sz="1200" dirty="0">
                <a:cs typeface="Chalkboard"/>
              </a:rPr>
              <a:t>with</a:t>
            </a:r>
            <a:r>
              <a:rPr lang="en-US" sz="1200" baseline="0" dirty="0">
                <a:cs typeface="Chalkboard"/>
              </a:rPr>
              <a:t> the</a:t>
            </a:r>
            <a:r>
              <a:rPr lang="en-US" sz="1200" dirty="0">
                <a:cs typeface="Chalkboard"/>
              </a:rPr>
              <a:t> Data Recognition Corporation, in partnership with over 1,000 Michigan Educators.</a:t>
            </a:r>
          </a:p>
          <a:p>
            <a:endParaRPr lang="en-US" sz="1200" dirty="0">
              <a:cs typeface="Chalkboard"/>
            </a:endParaRPr>
          </a:p>
          <a:p>
            <a:r>
              <a:rPr lang="en-US" sz="1200" dirty="0" smtClean="0">
                <a:cs typeface="Chalkboard"/>
              </a:rPr>
              <a:t>The purpos</a:t>
            </a:r>
            <a:r>
              <a:rPr lang="en-US" sz="1200" baseline="0" dirty="0" smtClean="0">
                <a:cs typeface="Chalkboard"/>
              </a:rPr>
              <a:t>es for MAEIA are to help arts educators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improve their arts education programs, 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monitor and improve student learning in the arts, 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support professional practice and improve their effectiveness as teachers, and ultimately,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advance arts education as a key part of a well-rounded education.</a:t>
            </a:r>
            <a:endParaRPr lang="en-US" sz="1200" dirty="0" smtClean="0">
              <a:cs typeface="Chalkboard"/>
            </a:endParaRPr>
          </a:p>
          <a:p>
            <a:endParaRPr lang="en-US" sz="1200" dirty="0" smtClean="0">
              <a:cs typeface="Chalkboard"/>
            </a:endParaRPr>
          </a:p>
          <a:p>
            <a:pPr>
              <a:buFont typeface="Arial"/>
              <a:buNone/>
            </a:pPr>
            <a:endParaRPr lang="en-US" sz="1200" dirty="0">
              <a:cs typeface="Chalkboard"/>
            </a:endParaRP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ways that you can show the data. The first is to calculate</a:t>
            </a:r>
            <a:r>
              <a:rPr lang="en-US" baseline="0" dirty="0" smtClean="0"/>
              <a:t> a mean change score for all students included in the group.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Alternatively you </a:t>
            </a:r>
            <a:r>
              <a:rPr lang="en-US" baseline="0" dirty="0" smtClean="0"/>
              <a:t>could construct an achievement change table to show changes from the pre- to post-test for the group of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describes</a:t>
            </a:r>
            <a:r>
              <a:rPr lang="en-US" baseline="0" dirty="0" smtClean="0"/>
              <a:t> how to calculate the mean change score for a group of students. </a:t>
            </a:r>
          </a:p>
          <a:p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Varela Round" panose="02000000000000000000" pitchFamily="2" charset="0"/>
              </a:rPr>
              <a:t>Calculate</a:t>
            </a:r>
            <a:r>
              <a:rPr lang="en-US" sz="1200" baseline="0" dirty="0" smtClean="0">
                <a:latin typeface="Varela Round" panose="02000000000000000000" pitchFamily="2" charset="0"/>
              </a:rPr>
              <a:t> a change score for each students – T2 score – T1 </a:t>
            </a:r>
            <a:r>
              <a:rPr lang="en-US" sz="1200" baseline="0" dirty="0" smtClean="0">
                <a:latin typeface="Varela Round" panose="02000000000000000000" pitchFamily="2" charset="0"/>
              </a:rPr>
              <a:t>score.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Varela Round" panose="02000000000000000000" pitchFamily="2" charset="0"/>
              </a:rPr>
              <a:t>Next,</a:t>
            </a:r>
            <a:r>
              <a:rPr lang="en-US" sz="1200" baseline="0" dirty="0" smtClean="0">
                <a:latin typeface="Varela Round" panose="02000000000000000000" pitchFamily="2" charset="0"/>
              </a:rPr>
              <a:t> a</a:t>
            </a:r>
            <a:r>
              <a:rPr lang="en-US" sz="1200" dirty="0" smtClean="0">
                <a:latin typeface="Varela Round" panose="02000000000000000000" pitchFamily="2" charset="0"/>
              </a:rPr>
              <a:t>dd up the individual student change scores (sum</a:t>
            </a:r>
            <a:r>
              <a:rPr lang="en-US" sz="1200" baseline="0" dirty="0" smtClean="0">
                <a:latin typeface="Varela Round" panose="02000000000000000000" pitchFamily="2" charset="0"/>
              </a:rPr>
              <a:t> of all individual </a:t>
            </a:r>
            <a:r>
              <a:rPr lang="en-US" sz="1200" dirty="0" smtClean="0">
                <a:latin typeface="Varela Round" panose="02000000000000000000" pitchFamily="2" charset="0"/>
              </a:rPr>
              <a:t>T2-T1 scores</a:t>
            </a:r>
            <a:r>
              <a:rPr lang="en-US" sz="1200" dirty="0" smtClean="0">
                <a:latin typeface="Varela Round" panose="02000000000000000000" pitchFamily="2" charset="0"/>
              </a:rPr>
              <a:t>).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Varela Round" panose="02000000000000000000" pitchFamily="2" charset="0"/>
              </a:rPr>
              <a:t>Divide this number by the number of students (Sum of T2-T1/N</a:t>
            </a:r>
            <a:r>
              <a:rPr lang="en-US" sz="1200" dirty="0" smtClean="0">
                <a:latin typeface="Varela Round" panose="02000000000000000000" pitchFamily="2" charset="0"/>
              </a:rPr>
              <a:t>).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Varela Round" panose="02000000000000000000" pitchFamily="2" charset="0"/>
              </a:rPr>
              <a:t>Do this for each MAEIA assessment </a:t>
            </a:r>
            <a:r>
              <a:rPr lang="en-US" sz="1200" dirty="0" smtClean="0">
                <a:latin typeface="Varela Round" panose="02000000000000000000" pitchFamily="2" charset="0"/>
              </a:rPr>
              <a:t>used.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second method is to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construct an Achievement Change Table to show levels of change for student in the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classroom.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arela Round" panose="02000000000000000000" pitchFamily="2" charset="0"/>
              </a:rPr>
              <a:t>Set up a table that shows several levels of change (gains or losses) using categories of change like those shown in the </a:t>
            </a:r>
            <a:r>
              <a:rPr lang="en-US" sz="1200" dirty="0" smtClean="0">
                <a:latin typeface="Varela Round" panose="02000000000000000000" pitchFamily="2" charset="0"/>
              </a:rPr>
              <a:t>slide. 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endParaRPr lang="en-US" dirty="0" smtClean="0"/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Up +20 points or more</a:t>
            </a:r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Up +10 to +19 points</a:t>
            </a:r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Up +1 to + 9 points</a:t>
            </a:r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Unchanged</a:t>
            </a:r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Down -1 to -9 points</a:t>
            </a:r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Down -10 to -19 points</a:t>
            </a:r>
          </a:p>
          <a:p>
            <a:pPr lvl="1">
              <a:lnSpc>
                <a:spcPts val="2800"/>
              </a:lnSpc>
            </a:pPr>
            <a:r>
              <a:rPr lang="en-US" dirty="0" smtClean="0">
                <a:latin typeface="Varela Round" panose="02000000000000000000" pitchFamily="2" charset="0"/>
              </a:rPr>
              <a:t>Down -20 points or more</a:t>
            </a:r>
          </a:p>
          <a:p>
            <a:pPr>
              <a:lnSpc>
                <a:spcPts val="2800"/>
              </a:lnSpc>
            </a:pPr>
            <a:endParaRPr lang="en-US" dirty="0" smtClean="0">
              <a:latin typeface="Varela Round" panose="02000000000000000000" pitchFamily="2" charset="0"/>
            </a:endParaRPr>
          </a:p>
          <a:p>
            <a:pPr marL="0" marR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arela Round" panose="02000000000000000000" pitchFamily="2" charset="0"/>
              </a:rPr>
              <a:t>Report the number and percentage of students in each </a:t>
            </a:r>
            <a:r>
              <a:rPr lang="en-US" sz="1200" dirty="0" smtClean="0">
                <a:latin typeface="Varela Round" panose="02000000000000000000" pitchFamily="2" charset="0"/>
              </a:rPr>
              <a:t>category.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>
              <a:lnSpc>
                <a:spcPts val="2800"/>
              </a:lnSpc>
            </a:pPr>
            <a:endParaRPr lang="en-US" dirty="0" smtClean="0">
              <a:latin typeface="Varela Round" panose="02000000000000000000" pitchFamily="2" charset="0"/>
            </a:endParaRPr>
          </a:p>
          <a:p>
            <a:pPr>
              <a:lnSpc>
                <a:spcPts val="2800"/>
              </a:lnSpc>
            </a:pPr>
            <a:endParaRPr lang="en-US" dirty="0" smtClean="0">
              <a:latin typeface="Varela Round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illustrates what a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Achievement Change Table to show levels of change might look like. From this table,</a:t>
            </a:r>
            <a:r>
              <a:rPr lang="en-US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 you can see that two-thirds of the students (19 of 30) improved in performance, 6 of 30 remained the same, and 5 of 30 declined in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suggests some ways</a:t>
            </a:r>
            <a:r>
              <a:rPr lang="en-US" baseline="0" dirty="0" smtClean="0"/>
              <a:t> to select exemplars of student performance for Method 3, the “new, old-fashioned way” of showing educator effectiveness.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Select exemplars from student groups such as these to demonstrate overall achievement in your classroom: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Students who were already high </a:t>
            </a:r>
            <a:r>
              <a:rPr lang="en-US" sz="1200" dirty="0" smtClean="0">
                <a:latin typeface="Varela Round" panose="02000000000000000000" pitchFamily="2" charset="0"/>
              </a:rPr>
              <a:t>achieving:</a:t>
            </a:r>
            <a:r>
              <a:rPr lang="en-US" sz="1200" baseline="0" dirty="0" smtClean="0">
                <a:latin typeface="Varela Round" panose="02000000000000000000" pitchFamily="2" charset="0"/>
              </a:rPr>
              <a:t> </a:t>
            </a:r>
            <a:r>
              <a:rPr lang="en-US" sz="1200" dirty="0" smtClean="0">
                <a:latin typeface="Varela Round" panose="02000000000000000000" pitchFamily="2" charset="0"/>
              </a:rPr>
              <a:t>How </a:t>
            </a:r>
            <a:r>
              <a:rPr lang="en-US" sz="1200" dirty="0" smtClean="0">
                <a:latin typeface="Varela Round" panose="02000000000000000000" pitchFamily="2" charset="0"/>
              </a:rPr>
              <a:t>did they do on the assessments used? Did they improve?</a:t>
            </a:r>
          </a:p>
          <a:p>
            <a:pPr>
              <a:buFont typeface="Arial"/>
              <a:buChar char="•"/>
            </a:pPr>
            <a:endParaRPr lang="en-US" sz="8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Students who were initially </a:t>
            </a:r>
            <a:r>
              <a:rPr lang="en-US" sz="1200" dirty="0" smtClean="0">
                <a:latin typeface="Varela Round" panose="02000000000000000000" pitchFamily="2" charset="0"/>
              </a:rPr>
              <a:t>struggling:</a:t>
            </a:r>
            <a:r>
              <a:rPr lang="en-US" sz="1200" baseline="0" dirty="0" smtClean="0">
                <a:latin typeface="Varela Round" panose="02000000000000000000" pitchFamily="2" charset="0"/>
              </a:rPr>
              <a:t> </a:t>
            </a:r>
            <a:r>
              <a:rPr lang="en-US" sz="1200" dirty="0" smtClean="0">
                <a:latin typeface="Varela Round" panose="02000000000000000000" pitchFamily="2" charset="0"/>
              </a:rPr>
              <a:t>Have </a:t>
            </a:r>
            <a:r>
              <a:rPr lang="en-US" sz="1200" dirty="0" smtClean="0">
                <a:latin typeface="Varela Round" panose="02000000000000000000" pitchFamily="2" charset="0"/>
              </a:rPr>
              <a:t>they done well on the assessments used? Are they more confident learners?</a:t>
            </a:r>
          </a:p>
          <a:p>
            <a:pPr>
              <a:buFont typeface="Arial"/>
              <a:buChar char="•"/>
            </a:pPr>
            <a:endParaRPr lang="en-US" sz="8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Students who initially struggled to perform at </a:t>
            </a:r>
            <a:r>
              <a:rPr lang="en-US" sz="1200" dirty="0" smtClean="0">
                <a:latin typeface="Varela Round" panose="02000000000000000000" pitchFamily="2" charset="0"/>
              </a:rPr>
              <a:t>all:</a:t>
            </a:r>
            <a:r>
              <a:rPr lang="en-US" sz="1200" baseline="0" dirty="0" smtClean="0">
                <a:latin typeface="Varela Round" panose="02000000000000000000" pitchFamily="2" charset="0"/>
              </a:rPr>
              <a:t> Who is </a:t>
            </a:r>
            <a:r>
              <a:rPr lang="en-US" sz="1200" dirty="0" smtClean="0">
                <a:latin typeface="Varela Round" panose="02000000000000000000" pitchFamily="2" charset="0"/>
              </a:rPr>
              <a:t>now </a:t>
            </a:r>
            <a:r>
              <a:rPr lang="en-US" sz="1200" dirty="0" smtClean="0">
                <a:latin typeface="Varela Round" panose="02000000000000000000" pitchFamily="2" charset="0"/>
              </a:rPr>
              <a:t>performing and perhaps doing much </a:t>
            </a:r>
            <a:r>
              <a:rPr lang="en-US" sz="1200" dirty="0" smtClean="0">
                <a:latin typeface="Varela Round" panose="02000000000000000000" pitchFamily="2" charset="0"/>
              </a:rPr>
              <a:t>better?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this slides</a:t>
            </a:r>
            <a:r>
              <a:rPr lang="en-US" baseline="0" dirty="0" smtClean="0"/>
              <a:t> notes, </a:t>
            </a:r>
            <a:r>
              <a:rPr lang="en-US" sz="1200" baseline="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nstructional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information should be used along with student performance to demonstrate educator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effectiveness.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Roboto" pitchFamily="2" charset="0"/>
                <a:ea typeface="Roboto" pitchFamily="2" charset="0"/>
              </a:rPr>
              <a:t>You may want to create a log of what you did instructionally on each content standard assessed.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A concise narrative summary of this for your supervisor would make it most useful. Video excerpts of instruction can </a:t>
            </a:r>
            <a:r>
              <a:rPr lang="en-US" sz="1200" dirty="0" smtClean="0">
                <a:latin typeface="Varela Round" panose="02000000000000000000" pitchFamily="2" charset="0"/>
              </a:rPr>
              <a:t>help too. 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endParaRPr lang="en-US" sz="8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The log and summary may be written, or you may use video of student work in progress, student performances, and student reflections on the assessment in the classroom.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all of the information has</a:t>
            </a:r>
            <a:r>
              <a:rPr lang="en-US" baseline="0" dirty="0" smtClean="0"/>
              <a:t> been collected, scored, and analyzed, </a:t>
            </a:r>
            <a:r>
              <a:rPr lang="en-US" sz="1200" dirty="0" smtClean="0"/>
              <a:t>the teacher should prepare a 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concise reflection </a:t>
            </a:r>
            <a:r>
              <a:rPr lang="en-US" sz="1200" dirty="0" smtClean="0"/>
              <a:t>on what he or she learned</a:t>
            </a:r>
            <a:r>
              <a:rPr lang="en-US" sz="1200" baseline="0" dirty="0" smtClean="0"/>
              <a:t> annotated with the examples of student work, videos of instruction or student work and performances, and their </a:t>
            </a:r>
            <a:r>
              <a:rPr lang="en-US" sz="1200" baseline="0" dirty="0" smtClean="0"/>
              <a:t>reflections.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reflecting on your work as an</a:t>
            </a:r>
            <a:r>
              <a:rPr lang="en-US" baseline="0" dirty="0" smtClean="0"/>
              <a:t> educator and the achievement of your students, reflect on the following questions</a:t>
            </a:r>
          </a:p>
          <a:p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What worked and what didn’t? What would</a:t>
            </a:r>
            <a:r>
              <a:rPr lang="en-US" sz="1200" baseline="0" dirty="0" smtClean="0">
                <a:latin typeface="Varela Round" panose="02000000000000000000" pitchFamily="2" charset="0"/>
              </a:rPr>
              <a:t> you do differently?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endParaRPr lang="en-US" sz="9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What formative information was collected during instruction or assessment and what changes in instruction did you make?</a:t>
            </a:r>
          </a:p>
          <a:p>
            <a:pPr>
              <a:buFont typeface="Arial"/>
              <a:buChar char="•"/>
            </a:pPr>
            <a:endParaRPr lang="en-US" sz="9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What did you learn about your students – their achievement and attitudes?</a:t>
            </a:r>
          </a:p>
          <a:p>
            <a:pPr>
              <a:buFont typeface="Arial"/>
              <a:buChar char="•"/>
            </a:pPr>
            <a:endParaRPr lang="en-US" sz="9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How did you use this information?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put all</a:t>
            </a:r>
            <a:r>
              <a:rPr lang="en-US" baseline="0" dirty="0" smtClean="0"/>
              <a:t> of this together, the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 teacher should prepare a portfolio of evidence for each assessment,</a:t>
            </a:r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 with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Roboto" pitchFamily="2" charset="0"/>
              <a:ea typeface="Roboto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statistical </a:t>
            </a:r>
            <a:r>
              <a:rPr lang="en-US" sz="1200" dirty="0" smtClean="0">
                <a:latin typeface="Varela Round" panose="02000000000000000000" pitchFamily="2" charset="0"/>
              </a:rPr>
              <a:t>summaries of student achievement – Mean Change Score and/or Achievement Change </a:t>
            </a:r>
            <a:r>
              <a:rPr lang="en-US" sz="1200" dirty="0" smtClean="0">
                <a:latin typeface="Varela Round" panose="02000000000000000000" pitchFamily="2" charset="0"/>
              </a:rPr>
              <a:t>Table.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samples </a:t>
            </a:r>
            <a:r>
              <a:rPr lang="en-US" sz="1200" dirty="0" smtClean="0">
                <a:latin typeface="Varela Round" panose="02000000000000000000" pitchFamily="2" charset="0"/>
              </a:rPr>
              <a:t>of student work, both pre- and post-test, if </a:t>
            </a:r>
            <a:r>
              <a:rPr lang="en-US" sz="1200" dirty="0" smtClean="0">
                <a:latin typeface="Varela Round" panose="02000000000000000000" pitchFamily="2" charset="0"/>
              </a:rPr>
              <a:t>used.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documentation </a:t>
            </a:r>
            <a:r>
              <a:rPr lang="en-US" sz="1200" dirty="0" smtClean="0">
                <a:latin typeface="Varela Round" panose="02000000000000000000" pitchFamily="2" charset="0"/>
              </a:rPr>
              <a:t>(written or video) of the teacher’s instruction on the standards that were </a:t>
            </a:r>
            <a:r>
              <a:rPr lang="en-US" sz="1200" dirty="0" smtClean="0">
                <a:latin typeface="Varela Round" panose="02000000000000000000" pitchFamily="2" charset="0"/>
              </a:rPr>
              <a:t>assessed.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student </a:t>
            </a:r>
            <a:r>
              <a:rPr lang="en-US" sz="1200" dirty="0" smtClean="0">
                <a:latin typeface="Varela Round" panose="02000000000000000000" pitchFamily="2" charset="0"/>
              </a:rPr>
              <a:t>reflections on their learning, both written and </a:t>
            </a:r>
            <a:r>
              <a:rPr lang="en-US" sz="1200" dirty="0" smtClean="0">
                <a:latin typeface="Varela Round" panose="02000000000000000000" pitchFamily="2" charset="0"/>
              </a:rPr>
              <a:t>video.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teacher’s </a:t>
            </a:r>
            <a:r>
              <a:rPr lang="en-US" sz="1200" dirty="0" smtClean="0">
                <a:latin typeface="Varela Round" panose="02000000000000000000" pitchFamily="2" charset="0"/>
              </a:rPr>
              <a:t>reflective summary about instruction and </a:t>
            </a:r>
            <a:r>
              <a:rPr lang="en-US" sz="1200" dirty="0" smtClean="0">
                <a:latin typeface="Varela Round" panose="02000000000000000000" pitchFamily="2" charset="0"/>
              </a:rPr>
              <a:t>assessment.</a:t>
            </a:r>
            <a:endParaRPr lang="en-US" sz="1200" dirty="0" smtClean="0">
              <a:latin typeface="Varela Round" panose="02000000000000000000" pitchFamily="2" charset="0"/>
            </a:endParaRPr>
          </a:p>
          <a:p>
            <a:endParaRPr lang="en-US" sz="1200" dirty="0" smtClean="0">
              <a:latin typeface="Varela Round" panose="02000000000000000000" pitchFamily="2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8 modules that comprise</a:t>
            </a:r>
            <a:r>
              <a:rPr lang="en-US" baseline="0" dirty="0"/>
              <a:t> this module series </a:t>
            </a:r>
          </a:p>
          <a:p>
            <a:endParaRPr lang="en-US" baseline="0" dirty="0"/>
          </a:p>
          <a:p>
            <a:r>
              <a:rPr lang="en-US" baseline="0" dirty="0"/>
              <a:t>The describe the MAEIA program, the MAEIA resources including the MAEIA assessments and other MAEIA resources</a:t>
            </a:r>
          </a:p>
          <a:p>
            <a:endParaRPr lang="en-US" baseline="0" dirty="0"/>
          </a:p>
          <a:p>
            <a:r>
              <a:rPr lang="en-US" baseline="0" dirty="0"/>
              <a:t>The module series also describes how to use the MAEIA resources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module describe how an arts educator can use the MAEIA assessments to demonstrate their effectiveness as an educator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this slide notes, think about demonstrating your</a:t>
            </a:r>
            <a:r>
              <a:rPr lang="en-US" baseline="0" dirty="0" smtClean="0"/>
              <a:t> effectiveness more </a:t>
            </a:r>
            <a:r>
              <a:rPr lang="en-US" baseline="0" dirty="0" smtClean="0"/>
              <a:t>broadly.</a:t>
            </a:r>
            <a:endParaRPr lang="en-US" baseline="0" dirty="0" smtClean="0"/>
          </a:p>
          <a:p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dirty="0" smtClean="0">
                <a:latin typeface="Varela Round" panose="02000000000000000000" pitchFamily="2" charset="0"/>
              </a:rPr>
              <a:t>  Other sources of achievement and outcome data (e.g., other measures or indicators of achievement) should be used as </a:t>
            </a:r>
            <a:r>
              <a:rPr lang="en-US" dirty="0" smtClean="0">
                <a:latin typeface="Varela Round" panose="02000000000000000000" pitchFamily="2" charset="0"/>
              </a:rPr>
              <a:t>well.</a:t>
            </a:r>
            <a:endParaRPr lang="en-US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endParaRPr lang="en-US" sz="10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Varela Round" panose="02000000000000000000" pitchFamily="2" charset="0"/>
              </a:rPr>
              <a:t>  Prepare corresponding narratives regarding teacher practices to accompany student assessment </a:t>
            </a:r>
            <a:r>
              <a:rPr lang="en-US" dirty="0" smtClean="0">
                <a:latin typeface="Varela Round" panose="02000000000000000000" pitchFamily="2" charset="0"/>
              </a:rPr>
              <a:t>results.</a:t>
            </a:r>
            <a:endParaRPr lang="en-US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endParaRPr lang="en-US" sz="10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Varela Round" panose="02000000000000000000" pitchFamily="2" charset="0"/>
              </a:rPr>
              <a:t>  These achievement data, along with appropriate observational data, should be used in the overall evaluation of an </a:t>
            </a:r>
            <a:r>
              <a:rPr lang="en-US" dirty="0" smtClean="0">
                <a:latin typeface="Varela Round" panose="02000000000000000000" pitchFamily="2" charset="0"/>
              </a:rPr>
              <a:t>educator.</a:t>
            </a:r>
            <a:endParaRPr lang="en-US" dirty="0" smtClean="0">
              <a:latin typeface="Varela Round" panose="02000000000000000000" pitchFamily="2" charset="0"/>
            </a:endParaRPr>
          </a:p>
          <a:p>
            <a:pPr>
              <a:buFont typeface="Arial"/>
              <a:buNone/>
            </a:pPr>
            <a:endParaRPr lang="en-US" dirty="0" smtClean="0">
              <a:latin typeface="Varela Round" panose="02000000000000000000" pitchFamily="2" charset="0"/>
            </a:endParaRPr>
          </a:p>
          <a:p>
            <a:pPr>
              <a:buFont typeface="Arial"/>
              <a:buNone/>
            </a:pPr>
            <a:r>
              <a:rPr lang="en-US" dirty="0" smtClean="0">
                <a:latin typeface="Varela Round" panose="02000000000000000000" pitchFamily="2" charset="0"/>
              </a:rPr>
              <a:t>It</a:t>
            </a:r>
            <a:r>
              <a:rPr lang="en-US" baseline="0" dirty="0" smtClean="0">
                <a:latin typeface="Varela Round" panose="02000000000000000000" pitchFamily="2" charset="0"/>
              </a:rPr>
              <a:t> is our belief that the main </a:t>
            </a:r>
            <a:r>
              <a:rPr lang="en-US" dirty="0" smtClean="0">
                <a:latin typeface="Varela Round" panose="02000000000000000000" pitchFamily="2" charset="0"/>
              </a:rPr>
              <a:t>goal of educators demonstrating their effectiveness</a:t>
            </a:r>
            <a:r>
              <a:rPr lang="en-US" baseline="0" dirty="0" smtClean="0">
                <a:latin typeface="Varela Round" panose="02000000000000000000" pitchFamily="2" charset="0"/>
              </a:rPr>
              <a:t> with educator</a:t>
            </a:r>
            <a:r>
              <a:rPr lang="en-US" dirty="0" smtClean="0">
                <a:latin typeface="Varela Round" panose="02000000000000000000" pitchFamily="2" charset="0"/>
              </a:rPr>
              <a:t> evaluation system is primarily to improve educator </a:t>
            </a:r>
            <a:r>
              <a:rPr lang="en-US" dirty="0" smtClean="0">
                <a:latin typeface="Varela Round" panose="02000000000000000000" pitchFamily="2" charset="0"/>
              </a:rPr>
              <a:t>practice.</a:t>
            </a:r>
            <a:endParaRPr lang="en-US" dirty="0" smtClean="0">
              <a:latin typeface="Varela Round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sure</a:t>
            </a:r>
            <a:r>
              <a:rPr lang="en-US" baseline="0" dirty="0" smtClean="0"/>
              <a:t> to join the community of arts educators to discuss these and other ideas. Register on the site (see </a:t>
            </a:r>
            <a:r>
              <a:rPr lang="en-US" baseline="0" smtClean="0"/>
              <a:t>the word “Register” </a:t>
            </a:r>
            <a:r>
              <a:rPr lang="en-US" baseline="0" dirty="0" smtClean="0"/>
              <a:t>in the upper right </a:t>
            </a:r>
            <a:r>
              <a:rPr lang="en-US" baseline="0" smtClean="0"/>
              <a:t>hand corner), </a:t>
            </a:r>
            <a:r>
              <a:rPr lang="en-US" baseline="0" dirty="0" smtClean="0"/>
              <a:t>and join with other arts educators in improving your arts education programs.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C06AF-5143-1849-9A49-36FC08B951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872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</a:t>
            </a:r>
            <a:r>
              <a:rPr lang="en-US" baseline="0" dirty="0"/>
              <a:t> purposes for this module. These include</a:t>
            </a:r>
          </a:p>
          <a:p>
            <a:endParaRPr lang="en-US" baseline="0" dirty="0" smtClean="0"/>
          </a:p>
          <a:p>
            <a:pPr marL="0" indent="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  <a:cs typeface="Century Gothic"/>
              </a:rPr>
              <a:t>  Describe </a:t>
            </a:r>
            <a:r>
              <a:rPr lang="en-US" sz="1200" dirty="0">
                <a:latin typeface="Varela Round" panose="02000000000000000000" pitchFamily="2" charset="0"/>
                <a:cs typeface="Century Gothic"/>
              </a:rPr>
              <a:t>ways that educators can use student performance on the MAEIA assessments to demonstrate their </a:t>
            </a:r>
            <a:r>
              <a:rPr lang="en-US" sz="1200" dirty="0" smtClean="0">
                <a:latin typeface="Varela Round" panose="02000000000000000000" pitchFamily="2" charset="0"/>
                <a:cs typeface="Century Gothic"/>
              </a:rPr>
              <a:t>effectiveness.</a:t>
            </a:r>
            <a:endParaRPr lang="en-US" sz="12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  <a:cs typeface="Century Gothic"/>
              </a:rPr>
              <a:t>  Explain </a:t>
            </a:r>
            <a:r>
              <a:rPr lang="en-US" sz="1200" dirty="0">
                <a:latin typeface="Varela Round" panose="02000000000000000000" pitchFamily="2" charset="0"/>
                <a:cs typeface="Century Gothic"/>
              </a:rPr>
              <a:t>these different ways of summarizing student results,</a:t>
            </a:r>
            <a:r>
              <a:rPr lang="en-US" sz="1200" baseline="0" dirty="0">
                <a:latin typeface="Varela Round" panose="02000000000000000000" pitchFamily="2" charset="0"/>
                <a:cs typeface="Century Gothic"/>
              </a:rPr>
              <a:t> especially to show growth.</a:t>
            </a:r>
            <a:endParaRPr lang="en-US" sz="1200" dirty="0">
              <a:latin typeface="Varela Round" panose="02000000000000000000" pitchFamily="2" charset="0"/>
              <a:cs typeface="Century Gothic"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addition, this module presents different</a:t>
            </a:r>
            <a:r>
              <a:rPr lang="en-US" baseline="0" dirty="0"/>
              <a:t> ways to show educator effectiveness, including</a:t>
            </a:r>
          </a:p>
          <a:p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Documenting </a:t>
            </a:r>
            <a:r>
              <a:rPr lang="en-US" sz="1200" dirty="0">
                <a:latin typeface="Varela Round" panose="02000000000000000000" pitchFamily="2" charset="0"/>
              </a:rPr>
              <a:t>student work</a:t>
            </a:r>
          </a:p>
          <a:p>
            <a:pPr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Selecting </a:t>
            </a:r>
            <a:r>
              <a:rPr lang="en-US" sz="1200" dirty="0">
                <a:latin typeface="Varela Round" panose="02000000000000000000" pitchFamily="2" charset="0"/>
              </a:rPr>
              <a:t>student work for exhibition</a:t>
            </a:r>
          </a:p>
          <a:p>
            <a:pPr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Documenting </a:t>
            </a:r>
            <a:r>
              <a:rPr lang="en-US" sz="1200" dirty="0">
                <a:latin typeface="Varela Round" panose="02000000000000000000" pitchFamily="2" charset="0"/>
              </a:rPr>
              <a:t>instructional practice</a:t>
            </a:r>
          </a:p>
          <a:p>
            <a:pPr>
              <a:buFont typeface="Arial"/>
              <a:buChar char="•"/>
            </a:pPr>
            <a:endParaRPr lang="en-US" sz="1200" dirty="0" smtClean="0">
              <a:latin typeface="Varela Round" panose="02000000000000000000" pitchFamily="2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Varela Round" panose="02000000000000000000" pitchFamily="2" charset="0"/>
              </a:rPr>
              <a:t>  Demonstrating </a:t>
            </a:r>
            <a:r>
              <a:rPr lang="en-US" sz="1200" dirty="0">
                <a:latin typeface="Varela Round" panose="02000000000000000000" pitchFamily="2" charset="0"/>
              </a:rPr>
              <a:t>educator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 serves as a reminder that the basic purpose</a:t>
            </a:r>
            <a:r>
              <a:rPr lang="en-US" baseline="0" dirty="0"/>
              <a:t> of the MAEIA project and the MAEIA assessments </a:t>
            </a:r>
            <a:r>
              <a:rPr lang="en-US" baseline="0" dirty="0" smtClean="0"/>
              <a:t>is </a:t>
            </a:r>
            <a:r>
              <a:rPr lang="en-US" baseline="0" dirty="0"/>
              <a:t>to improve teaching and learning in the arts.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couple of reminders about the MAEIA </a:t>
            </a:r>
            <a:r>
              <a:rPr lang="en-US" dirty="0" smtClean="0"/>
              <a:t>assessments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Varela Round" panose="02000000000000000000" pitchFamily="2" charset="0"/>
                <a:cs typeface="Arial"/>
              </a:rPr>
              <a:t>Teachers are allowed to change the assessments to </a:t>
            </a:r>
            <a:r>
              <a:rPr lang="en-US" sz="1200" dirty="0" smtClean="0">
                <a:latin typeface="Varela Round" panose="02000000000000000000" pitchFamily="2" charset="0"/>
                <a:cs typeface="Arial"/>
              </a:rPr>
              <a:t>fit better</a:t>
            </a:r>
            <a:r>
              <a:rPr lang="en-US" sz="1200" baseline="0" dirty="0" smtClean="0">
                <a:latin typeface="Varela Round" panose="02000000000000000000" pitchFamily="2" charset="0"/>
                <a:cs typeface="Arial"/>
              </a:rPr>
              <a:t> fit</a:t>
            </a:r>
            <a:r>
              <a:rPr lang="en-US" sz="1200" dirty="0" smtClean="0">
                <a:latin typeface="Varela Round" panose="02000000000000000000" pitchFamily="2" charset="0"/>
                <a:cs typeface="Arial"/>
              </a:rPr>
              <a:t> </a:t>
            </a:r>
            <a:r>
              <a:rPr lang="en-US" sz="1200" dirty="0">
                <a:latin typeface="Varela Round" panose="02000000000000000000" pitchFamily="2" charset="0"/>
                <a:cs typeface="Arial"/>
              </a:rPr>
              <a:t>their</a:t>
            </a:r>
            <a:r>
              <a:rPr lang="en-US" sz="1200" dirty="0" smtClean="0">
                <a:latin typeface="Varela Round" panose="02000000000000000000" pitchFamily="2" charset="0"/>
                <a:cs typeface="Arial"/>
              </a:rPr>
              <a:t> planned classroom </a:t>
            </a:r>
            <a:r>
              <a:rPr lang="en-US" sz="1200" dirty="0" smtClean="0">
                <a:latin typeface="Varela Round" panose="02000000000000000000" pitchFamily="2" charset="0"/>
                <a:cs typeface="Arial"/>
              </a:rPr>
              <a:t>instruction.</a:t>
            </a:r>
            <a:endParaRPr lang="en-US" sz="1200" dirty="0" smtClean="0">
              <a:latin typeface="Varela Round" panose="02000000000000000000" pitchFamily="2" charset="0"/>
              <a:cs typeface="Arial"/>
            </a:endParaRPr>
          </a:p>
          <a:p>
            <a:endParaRPr lang="en-US" sz="1200" dirty="0">
              <a:latin typeface="Varela Round" panose="02000000000000000000" pitchFamily="2" charset="0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Varela Round" panose="02000000000000000000" pitchFamily="2" charset="0"/>
                <a:cs typeface="Arial"/>
              </a:rPr>
              <a:t>Teachers should document the processes and student products/performances needed for their professional collaboration and improvement (as part of a </a:t>
            </a:r>
            <a:r>
              <a:rPr lang="en-US" sz="1200" dirty="0" smtClean="0">
                <a:latin typeface="Varela Round" panose="02000000000000000000" pitchFamily="2" charset="0"/>
                <a:cs typeface="Arial"/>
              </a:rPr>
              <a:t>teacher’s demonstration of his </a:t>
            </a:r>
            <a:r>
              <a:rPr lang="en-US" sz="1200" dirty="0">
                <a:latin typeface="Varela Round" panose="02000000000000000000" pitchFamily="2" charset="0"/>
                <a:cs typeface="Arial"/>
              </a:rPr>
              <a:t>or her effectiveness).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this slide indicates, the MAEIA</a:t>
            </a:r>
            <a:r>
              <a:rPr lang="en-US" baseline="0" dirty="0"/>
              <a:t> assessment information can be used to demonstrate </a:t>
            </a:r>
            <a:r>
              <a:rPr lang="en-US" baseline="0" dirty="0" smtClean="0"/>
              <a:t>your </a:t>
            </a:r>
            <a:r>
              <a:rPr lang="en-US" baseline="0" dirty="0"/>
              <a:t>effectiveness, an activity called for by legislation adopted by the Michigan legislature in 2015 through Public Act 173 of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shows highlights of Public Act</a:t>
            </a:r>
            <a:r>
              <a:rPr lang="en-US" baseline="0" dirty="0"/>
              <a:t> </a:t>
            </a:r>
            <a:r>
              <a:rPr lang="en-US" baseline="0" dirty="0" smtClean="0"/>
              <a:t>173.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FDDD-1A01-6E4A-A830-6C0C1819FDF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2720-C940-D34B-80A2-541B9098761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2E4-2F7E-DE42-BA40-4C635BC011A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3C00-905B-2F43-96DB-94FAF8F4237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3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CD23-A395-BA44-A22F-FFCDE13432EA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0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9-4F28-5342-8DEF-804908C7044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8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8FE2-C1E9-3B44-847E-4A575DEB9A6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8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01E8-89E4-354C-B86A-0030617DEE3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E21C-ACF2-2340-9DA4-F06871D8CA98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6A8B-F2C4-DE48-AA4F-CC9A4CF41CC2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23D2-ED36-CE4D-9353-0A9C888BF466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10AE-BEDB-BB4F-BD5C-0FF2B942D61E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4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206-BBB2-4145-97C0-2FD033822772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0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6050" y="-308769"/>
            <a:ext cx="8229600" cy="83438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9AD6-A46D-674A-B654-87974BEEDAFF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2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D7C-A042-FF4B-A8FE-A41294E15BFF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7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1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23D2-ED36-CE4D-9353-0A9C888BF466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3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2581-6EB4-8045-AFA9-6C3E808743D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604548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16620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4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5122-CE36-0E4E-920F-2FE5BB3AD670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1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0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BE27-ADDC-7E41-B66C-7FCC22811213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4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9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55AD-CBAA-CD44-9076-31F90DDD03E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3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4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2581-6EB4-8045-AFA9-6C3E808743D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604548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16620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7F-3546-1445-99BE-BDA61F35E660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420F-ED0C-1243-94D4-1E990C99151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5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5A4-D275-924E-B6A1-48B7A53D6F6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1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FDDD-1A01-6E4A-A830-6C0C1819FDF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1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2720-C940-D34B-80A2-541B9098761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8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2E4-2F7E-DE42-BA40-4C635BC011A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5122-CE36-0E4E-920F-2FE5BB3AD670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1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BE27-ADDC-7E41-B66C-7FCC22811213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4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55AD-CBAA-CD44-9076-31F90DDD03E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3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7F-3546-1445-99BE-BDA61F35E660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420F-ED0C-1243-94D4-1E990C99151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5A4-D275-924E-B6A1-48B7A53D6F6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04088"/>
            <a:ext cx="9144000" cy="954911"/>
          </a:xfrm>
          <a:prstGeom prst="rect">
            <a:avLst/>
          </a:prstGeom>
        </p:spPr>
      </p:pic>
      <p:pic>
        <p:nvPicPr>
          <p:cNvPr id="2" name="Picture 1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491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EEA1D6-3A9F-9149-9960-4A86598D94D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2051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48D5-E20B-E84D-9335-B3B31411E0FA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04088"/>
            <a:ext cx="9144000" cy="954911"/>
          </a:xfrm>
          <a:prstGeom prst="rect">
            <a:avLst/>
          </a:prstGeom>
        </p:spPr>
      </p:pic>
      <p:pic>
        <p:nvPicPr>
          <p:cNvPr id="2" name="Picture 1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491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EEA1D6-3A9F-9149-9960-4A86598D94D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2051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1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accent4">
              <a:lumMod val="50000"/>
            </a:schemeClr>
          </a:solidFill>
          <a:effectLst/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eia.artsed@gmail.com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224" y="1"/>
            <a:ext cx="8011864" cy="1392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9236" y="696037"/>
            <a:ext cx="9144000" cy="212781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Using the MAEIA Assessments </a:t>
            </a:r>
            <a:br>
              <a:rPr lang="en-US" sz="3200" dirty="0"/>
            </a:br>
            <a:r>
              <a:rPr lang="en-US" sz="3200" dirty="0"/>
              <a:t>to Demonstrate Educator Effectiveness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"/>
          </p:nvPr>
        </p:nvSpPr>
        <p:spPr>
          <a:xfrm>
            <a:off x="644652" y="3334418"/>
            <a:ext cx="7854696" cy="10901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Module 8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IN THE MAEIA MODULE SERIES</a:t>
            </a:r>
          </a:p>
        </p:txBody>
      </p:sp>
      <p:pic>
        <p:nvPicPr>
          <p:cNvPr id="10" name="Picture 9" descr="Screen Shot 2016-07-31 at 12.5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56" y="4852414"/>
            <a:ext cx="4827924" cy="17141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61309" y="3334418"/>
            <a:ext cx="4839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30581" y="4410595"/>
            <a:ext cx="4839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58440"/>
            <a:ext cx="9144000" cy="3291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Roboto" pitchFamily="2" charset="0"/>
                <a:ea typeface="Roboto" pitchFamily="2" charset="0"/>
              </a:rPr>
              <a:t>The MAEIA project has created 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three methods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2200" dirty="0">
                <a:latin typeface="Roboto" pitchFamily="2" charset="0"/>
                <a:ea typeface="Roboto" pitchFamily="2" charset="0"/>
              </a:rPr>
              <a:t>for educators to use in demonstrating their effectiveness.</a:t>
            </a:r>
          </a:p>
          <a:p>
            <a:pPr marL="0" indent="0">
              <a:buNone/>
            </a:pPr>
            <a:endParaRPr lang="en-US" sz="1200" dirty="0"/>
          </a:p>
          <a:p>
            <a:pPr marL="393192" lvl="1" indent="0">
              <a:buNone/>
            </a:pPr>
            <a:r>
              <a:rPr lang="en-US" sz="2200" dirty="0"/>
              <a:t>Two models use pre-post student data, while the third uses an array of student </a:t>
            </a:r>
            <a:r>
              <a:rPr lang="en-US" sz="2200" dirty="0" smtClean="0"/>
              <a:t>performances.</a:t>
            </a:r>
            <a:endParaRPr lang="en-US" sz="2200" dirty="0"/>
          </a:p>
          <a:p>
            <a:pPr marL="393192" lvl="1" indent="0">
              <a:buNone/>
            </a:pPr>
            <a:endParaRPr lang="en-US" sz="1200" dirty="0"/>
          </a:p>
          <a:p>
            <a:pPr marL="393192" lvl="1" indent="0">
              <a:buNone/>
            </a:pPr>
            <a:r>
              <a:rPr lang="en-US" sz="2200" dirty="0"/>
              <a:t>Each model recognizes that instruction and achievement in the arts is different than content areas such as mathematics or </a:t>
            </a:r>
            <a:r>
              <a:rPr lang="en-US" sz="2200" dirty="0" smtClean="0"/>
              <a:t>reading.</a:t>
            </a:r>
            <a:endParaRPr lang="en-US" sz="2200" dirty="0"/>
          </a:p>
          <a:p>
            <a:pPr marL="393192" lvl="1" indent="0">
              <a:buNone/>
            </a:pPr>
            <a:endParaRPr lang="en-US" sz="1200" dirty="0"/>
          </a:p>
          <a:p>
            <a:pPr marL="393192" lvl="1" indent="0">
              <a:buNone/>
            </a:pPr>
            <a:r>
              <a:rPr lang="en-US" sz="2200" dirty="0"/>
              <a:t>Each tries to characterize arts achievement in realistic terms, given limits of instructional </a:t>
            </a:r>
            <a:r>
              <a:rPr lang="en-US" sz="2200" dirty="0" smtClean="0"/>
              <a:t>time.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90804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MAEIA Educator Effectiveness  Models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13460" y="3751228"/>
            <a:ext cx="7490460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13460" y="5061868"/>
            <a:ext cx="7490460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9120" y="2987040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" y="3954780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" y="5257800"/>
            <a:ext cx="205740" cy="2057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5583552" y="2868056"/>
            <a:ext cx="2946083" cy="62484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/>
          <p:cNvSpPr/>
          <p:nvPr/>
        </p:nvSpPr>
        <p:spPr>
          <a:xfrm>
            <a:off x="3068953" y="2868056"/>
            <a:ext cx="1958340" cy="62484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27696" y="2840127"/>
            <a:ext cx="1958340" cy="62484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41324"/>
            <a:ext cx="8862060" cy="747396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MAEIA Educator Effectiveness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9631" y="2952448"/>
            <a:ext cx="1485900" cy="16422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Method 1</a:t>
            </a:r>
          </a:p>
          <a:p>
            <a:endParaRPr lang="en-US" dirty="0"/>
          </a:p>
          <a:p>
            <a:r>
              <a:rPr lang="en-US" dirty="0">
                <a:latin typeface="Varela Round" panose="02000000000000000000" pitchFamily="2" charset="0"/>
              </a:rPr>
              <a:t>Test-retest in the same school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1635175"/>
            <a:ext cx="573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Roboto" pitchFamily="2" charset="0"/>
                <a:ea typeface="Roboto" pitchFamily="2" charset="0"/>
              </a:rPr>
              <a:t>Each MAEIA assessment is designated for use in one of these </a:t>
            </a:r>
            <a:r>
              <a:rPr lang="en-US" sz="2400" dirty="0" smtClean="0">
                <a:latin typeface="Roboto" pitchFamily="2" charset="0"/>
                <a:ea typeface="Roboto" pitchFamily="2" charset="0"/>
              </a:rPr>
              <a:t>methods.</a:t>
            </a:r>
            <a:endParaRPr lang="en-US" sz="2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250" y="6200360"/>
            <a:ext cx="6206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Varela Round" panose="02000000000000000000" pitchFamily="2" charset="0"/>
                <a:ea typeface="Roboto" pitchFamily="2" charset="0"/>
              </a:rPr>
              <a:t>maeia-artsednetwork.org/educator-effectiveness-methods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716" y="2951832"/>
            <a:ext cx="2667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Method 3</a:t>
            </a:r>
          </a:p>
          <a:p>
            <a:endParaRPr lang="en-US" dirty="0"/>
          </a:p>
          <a:p>
            <a:r>
              <a:rPr lang="en-US" dirty="0">
                <a:latin typeface="Varela Round" panose="02000000000000000000" pitchFamily="2" charset="0"/>
              </a:rPr>
              <a:t>Select examples of </a:t>
            </a:r>
          </a:p>
          <a:p>
            <a:r>
              <a:rPr lang="en-US" dirty="0">
                <a:latin typeface="Varela Round" panose="02000000000000000000" pitchFamily="2" charset="0"/>
              </a:rPr>
              <a:t>student performance to show student achievement – the “new old-fashioned way” of demonstrating student proficiency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6606" y="2952448"/>
            <a:ext cx="16116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Method 2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latin typeface="Varela Round" panose="02000000000000000000" pitchFamily="2" charset="0"/>
              </a:rPr>
              <a:t>Test-retest </a:t>
            </a:r>
            <a:br>
              <a:rPr lang="en-US" dirty="0">
                <a:latin typeface="Varela Round" panose="02000000000000000000" pitchFamily="2" charset="0"/>
              </a:rPr>
            </a:br>
            <a:r>
              <a:rPr lang="en-US" dirty="0">
                <a:latin typeface="Varela Round" panose="02000000000000000000" pitchFamily="2" charset="0"/>
              </a:rPr>
              <a:t>in adjacent school years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020" y="2868056"/>
            <a:ext cx="0" cy="309078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41620" y="2868056"/>
            <a:ext cx="0" cy="309078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2930" y="5791200"/>
            <a:ext cx="8153400" cy="167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228"/>
            <a:ext cx="8229600" cy="480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Test-retest in the same school year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" y="603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Educator Effectiveness--</a:t>
            </a:r>
            <a:r>
              <a:rPr lang="en-US" sz="3600" b="1" kern="0" dirty="0">
                <a:solidFill>
                  <a:schemeClr val="accent5">
                    <a:lumMod val="75000"/>
                  </a:schemeClr>
                </a:solidFill>
                <a:cs typeface="Chalkboard"/>
              </a:rPr>
              <a:t>Method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3960" y="2582503"/>
            <a:ext cx="6842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Varela Round" panose="02000000000000000000" pitchFamily="2" charset="0"/>
              </a:rPr>
              <a:t>A MAEIA assessment is given to students twice: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0" y="3944092"/>
            <a:ext cx="7056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Before and after instruction on the content standards measured by the assessment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4500" y="3089117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Fall and spring of the same school year (or start or end of a semester)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5880" y="4845748"/>
            <a:ext cx="65608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Most suitable for assessments that can be given in a short period of time – such as MAEIA </a:t>
            </a:r>
            <a:r>
              <a:rPr lang="en-US" sz="2200" dirty="0" smtClean="0">
                <a:latin typeface="Varela Round" panose="02000000000000000000" pitchFamily="2" charset="0"/>
              </a:rPr>
              <a:t>Performance </a:t>
            </a:r>
            <a:r>
              <a:rPr lang="en-US" sz="2200" dirty="0">
                <a:latin typeface="Varela Round" panose="02000000000000000000" pitchFamily="2" charset="0"/>
              </a:rPr>
              <a:t>E</a:t>
            </a:r>
            <a:r>
              <a:rPr lang="en-US" sz="2200" dirty="0" smtClean="0">
                <a:latin typeface="Varela Round" panose="02000000000000000000" pitchFamily="2" charset="0"/>
              </a:rPr>
              <a:t>vents</a:t>
            </a:r>
            <a:r>
              <a:rPr lang="en-US" sz="2200" dirty="0">
                <a:latin typeface="Varela Round" panose="02000000000000000000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4480" y="3223260"/>
            <a:ext cx="160020" cy="160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4480" y="4075242"/>
            <a:ext cx="160020" cy="160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32610"/>
            <a:ext cx="8229600" cy="4800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Test-retest in adjacent school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" y="831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Educator Effectiveness--</a:t>
            </a:r>
            <a:r>
              <a:rPr lang="en-US" sz="3600" b="1" kern="0" dirty="0">
                <a:solidFill>
                  <a:schemeClr val="accent3">
                    <a:lumMod val="50000"/>
                  </a:schemeClr>
                </a:solidFill>
                <a:cs typeface="Chalkboard"/>
              </a:rPr>
              <a:t>Method 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0" y="2313108"/>
            <a:ext cx="7871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Varela Round" panose="02000000000000000000" pitchFamily="2" charset="0"/>
              </a:rPr>
              <a:t>A MAEIA assessment is given to students twice: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1570" y="2814830"/>
            <a:ext cx="7056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Fall (or spring) of adjacent school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230" y="3316373"/>
            <a:ext cx="6659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Pre-test and instruction in the first school year assessment, with post-test in second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1570" y="4156470"/>
            <a:ext cx="7231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Most suitable for assessments that require longer periods of time to administer – such as MAEIA </a:t>
            </a:r>
            <a:r>
              <a:rPr lang="en-US" sz="2200" dirty="0" smtClean="0">
                <a:latin typeface="Varela Round" panose="02000000000000000000" pitchFamily="2" charset="0"/>
              </a:rPr>
              <a:t>Performance </a:t>
            </a:r>
            <a:r>
              <a:rPr lang="en-US" sz="2200" dirty="0">
                <a:latin typeface="Varela Round" panose="02000000000000000000" pitchFamily="2" charset="0"/>
              </a:rPr>
              <a:t>T</a:t>
            </a:r>
            <a:r>
              <a:rPr lang="en-US" sz="2200" dirty="0" smtClean="0">
                <a:latin typeface="Varela Round" panose="02000000000000000000" pitchFamily="2" charset="0"/>
              </a:rPr>
              <a:t>asks.</a:t>
            </a:r>
            <a:endParaRPr lang="en-US" sz="2200" dirty="0">
              <a:latin typeface="Varela Round" panose="02000000000000000000" pitchFamily="2" charset="0"/>
            </a:endParaRP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Feasible because the same arts educator might instruct the same students over multiple grade </a:t>
            </a:r>
            <a:r>
              <a:rPr lang="en-US" sz="2200" dirty="0" smtClean="0">
                <a:latin typeface="Varela Round" panose="02000000000000000000" pitchFamily="2" charset="0"/>
              </a:rPr>
              <a:t>levels.</a:t>
            </a:r>
            <a:endParaRPr lang="en-US" sz="2200" dirty="0">
              <a:latin typeface="Varela Roun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550" y="2959341"/>
            <a:ext cx="160020" cy="1600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1590" y="3458802"/>
            <a:ext cx="175260" cy="1752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1550" y="4283134"/>
            <a:ext cx="160020" cy="1600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2500" y="5488354"/>
            <a:ext cx="160020" cy="1600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" y="1760220"/>
            <a:ext cx="8229600" cy="784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Select examples of student performance to show student </a:t>
            </a:r>
            <a:r>
              <a:rPr lang="en-US" sz="2200" b="1" dirty="0" smtClean="0">
                <a:solidFill>
                  <a:srgbClr val="0070C0"/>
                </a:solidFill>
              </a:rPr>
              <a:t>achievement.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" y="831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Educator Effectiveness--</a:t>
            </a:r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cs typeface="Chalkboard"/>
              </a:rPr>
              <a:t>Method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4420" y="2604056"/>
            <a:ext cx="73075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Some MAEIA assessments are unique; doing them twice (as in Models 1 and 2) wouldn’t be useful or interesting to students nor informative to teachers.</a:t>
            </a: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Educators have typically demonstrated their effectiveness by selecting exemplars of student work for exhibition in their </a:t>
            </a:r>
            <a:r>
              <a:rPr lang="en-US" sz="2200" dirty="0" smtClean="0">
                <a:latin typeface="Varela Round" panose="02000000000000000000" pitchFamily="2" charset="0"/>
              </a:rPr>
              <a:t>classrooms.</a:t>
            </a:r>
            <a:endParaRPr lang="en-US" sz="2200" dirty="0">
              <a:latin typeface="Varela Round" panose="02000000000000000000" pitchFamily="2" charset="0"/>
            </a:endParaRP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This has been done traditionally, so we nick-named it the “new old-fashioned” </a:t>
            </a:r>
            <a:r>
              <a:rPr lang="en-US" sz="2200" dirty="0" smtClean="0">
                <a:latin typeface="Varela Round" panose="02000000000000000000" pitchFamily="2" charset="0"/>
              </a:rPr>
              <a:t>method.</a:t>
            </a:r>
            <a:endParaRPr lang="en-US" sz="2200" dirty="0">
              <a:latin typeface="Varela Round" panose="02000000000000000000" pitchFamily="2" charset="0"/>
            </a:endParaRP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Model 3 is suitable for any MAEIA assessment.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87730" y="2748762"/>
            <a:ext cx="160020" cy="1600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7730" y="3929862"/>
            <a:ext cx="160020" cy="1600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2490" y="5110962"/>
            <a:ext cx="160020" cy="1600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2490" y="5972022"/>
            <a:ext cx="160020" cy="1600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08" y="203220"/>
            <a:ext cx="8762999" cy="1143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Educator Effectiveness Methods are included in the </a:t>
            </a:r>
            <a:r>
              <a:rPr lang="en-US" sz="3200" b="1" kern="0" dirty="0">
                <a:solidFill>
                  <a:schemeClr val="accent5">
                    <a:lumMod val="75000"/>
                  </a:schemeClr>
                </a:solidFill>
                <a:cs typeface="Chalkboard"/>
              </a:rPr>
              <a:t>Online Assessment Catalogue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3" y="1575851"/>
            <a:ext cx="9144000" cy="50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1767264"/>
            <a:ext cx="6918960" cy="48094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392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Hover on the number to see a description of the method.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Arrow: Down 6"/>
          <p:cNvSpPr/>
          <p:nvPr/>
        </p:nvSpPr>
        <p:spPr>
          <a:xfrm rot="2485427">
            <a:off x="4795776" y="2109932"/>
            <a:ext cx="568702" cy="118247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51538"/>
            <a:ext cx="4033227" cy="825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For </a:t>
            </a:r>
            <a:r>
              <a:rPr lang="en-US" sz="2200" dirty="0" smtClean="0"/>
              <a:t>Methods </a:t>
            </a:r>
            <a:r>
              <a:rPr lang="en-US" sz="2200" dirty="0"/>
              <a:t>1 and 2, the teacher should first score each student’s responses, using the Teacher Scoring Rubrics found in the Teacher Booklet.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184"/>
            <a:ext cx="8229600" cy="966471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Methods 1 and 2</a:t>
            </a:r>
          </a:p>
        </p:txBody>
      </p:sp>
      <p:pic>
        <p:nvPicPr>
          <p:cNvPr id="5" name="Picture 4" descr="Screen Shot 2016-09-26 at 9.11.4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45" y="1565676"/>
            <a:ext cx="3405910" cy="47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1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Methods 1 and 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510494"/>
            <a:ext cx="84353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Next, fill out the MAEIA Classroom Score Summary page(s).</a:t>
            </a:r>
          </a:p>
          <a:p>
            <a:r>
              <a:rPr lang="en-US" sz="1000" dirty="0">
                <a:latin typeface="Varela Round" panose="02000000000000000000" pitchFamily="2" charset="0"/>
              </a:rPr>
              <a:t>  </a:t>
            </a:r>
          </a:p>
          <a:p>
            <a:r>
              <a:rPr lang="en-US" sz="2200" dirty="0">
                <a:latin typeface="Varela Round" panose="02000000000000000000" pitchFamily="2" charset="0"/>
              </a:rPr>
              <a:t>Please see Module 7 and the MAEIA Assessment Administration Manual for more </a:t>
            </a:r>
            <a:r>
              <a:rPr lang="en-US" sz="2200" dirty="0" smtClean="0">
                <a:latin typeface="Varela Round" panose="02000000000000000000" pitchFamily="2" charset="0"/>
              </a:rPr>
              <a:t>information about score summaries.</a:t>
            </a:r>
            <a:endParaRPr lang="en-US" sz="2200" dirty="0">
              <a:latin typeface="Varela Roun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9720" y="6169582"/>
            <a:ext cx="619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maeia-artsednetwork.org/model-assessments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8" y="3110932"/>
            <a:ext cx="7132722" cy="29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82140"/>
            <a:ext cx="9144000" cy="3025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2013683"/>
            <a:ext cx="7879080" cy="3469551"/>
          </a:xfrm>
        </p:spPr>
        <p:txBody>
          <a:bodyPr>
            <a:noAutofit/>
          </a:bodyPr>
          <a:lstStyle/>
          <a:p>
            <a:r>
              <a:rPr lang="en-US" sz="2200" dirty="0" smtClean="0"/>
              <a:t>Now </a:t>
            </a:r>
            <a:r>
              <a:rPr lang="en-US" sz="2200" dirty="0"/>
              <a:t>calculate a “total score” for each student by summing the scores on each dimension in the rubric.</a:t>
            </a:r>
          </a:p>
          <a:p>
            <a:endParaRPr lang="en-US" sz="1200" dirty="0"/>
          </a:p>
          <a:p>
            <a:r>
              <a:rPr lang="en-US" sz="2200" dirty="0"/>
              <a:t>Do this each time the assessment is used.</a:t>
            </a:r>
          </a:p>
          <a:p>
            <a:endParaRPr lang="en-US" sz="1200" dirty="0"/>
          </a:p>
          <a:p>
            <a:r>
              <a:rPr lang="en-US" sz="2200" dirty="0"/>
              <a:t>Subtract the Time</a:t>
            </a:r>
            <a:r>
              <a:rPr lang="en-US" sz="2200" dirty="0" smtClean="0"/>
              <a:t> 1 </a:t>
            </a:r>
            <a:r>
              <a:rPr lang="en-US" sz="2200" dirty="0"/>
              <a:t>(pre-test) score from the Time 2 (post-test) score for each student; the result will usually be positive.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More detailed information is presented in: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" y="67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Methods 1 and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63930" y="5483234"/>
            <a:ext cx="7216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maeia.wpengine.com/wp-content/uploads/2016/02/Using-MAEIA-Asst-to-Demontrate-Educator-Effectiveness-v.-5.1.</a:t>
            </a:r>
            <a:r>
              <a:rPr lang="en-US" dirty="0" smtClean="0"/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36846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716" y="1712422"/>
            <a:ext cx="5754631" cy="4605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2735" y="1712422"/>
            <a:ext cx="2611739" cy="4605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76017" y="1915100"/>
            <a:ext cx="4971704" cy="419568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Improve the quality of your arts education program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400" kern="0" dirty="0">
              <a:solidFill>
                <a:sysClr val="windowText" lastClr="000000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Monitor and improve student learning in the arts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400" kern="0" dirty="0">
              <a:solidFill>
                <a:sysClr val="windowText" lastClr="000000"/>
              </a:solidFill>
              <a:latin typeface="Roboto" pitchFamily="2" charset="0"/>
              <a:ea typeface="Roboto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Support professional practice and improve teacher effectiveness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400" kern="0" dirty="0">
              <a:solidFill>
                <a:sysClr val="windowText" lastClr="000000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Advance arts as a core element of public education</a:t>
            </a:r>
          </a:p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73380" y="47678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0" kern="0" dirty="0">
                <a:ln>
                  <a:noFill/>
                </a:ln>
                <a:solidFill>
                  <a:sysClr val="windowText" lastClr="000000"/>
                </a:solidFill>
                <a:cs typeface="Chalkboard"/>
              </a:rPr>
              <a:t/>
            </a:r>
            <a:br>
              <a:rPr lang="en-US" sz="3600" b="0" kern="0" dirty="0">
                <a:ln>
                  <a:noFill/>
                </a:ln>
                <a:solidFill>
                  <a:sysClr val="windowText" lastClr="000000"/>
                </a:solidFill>
                <a:cs typeface="Chalkboard"/>
              </a:rPr>
            </a:br>
            <a:r>
              <a:rPr lang="en-US" sz="3600" b="0" dirty="0">
                <a:cs typeface="Chalkboard"/>
              </a:rPr>
              <a:t/>
            </a:r>
            <a:br>
              <a:rPr lang="en-US" sz="3600" b="0" dirty="0">
                <a:cs typeface="Chalkboard"/>
              </a:rPr>
            </a:br>
            <a:r>
              <a:rPr lang="en-US" b="1" kern="0" dirty="0" smtClean="0">
                <a:solidFill>
                  <a:schemeClr val="accent4">
                    <a:lumMod val="50000"/>
                  </a:schemeClr>
                </a:solidFill>
                <a:cs typeface="Chalkboard"/>
              </a:rPr>
              <a:t>Purposes </a:t>
            </a:r>
            <a:r>
              <a:rPr lang="en-US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of MAEIA Project</a:t>
            </a:r>
            <a:br>
              <a:rPr lang="en-US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endParaRPr lang="en-US" b="1" kern="0" dirty="0">
              <a:solidFill>
                <a:schemeClr val="accent4">
                  <a:lumMod val="50000"/>
                </a:schemeClr>
              </a:solidFill>
              <a:cs typeface="Chalkboar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5" y="2018176"/>
            <a:ext cx="1962422" cy="964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0309" r="16775"/>
          <a:stretch/>
        </p:blipFill>
        <p:spPr>
          <a:xfrm>
            <a:off x="6621370" y="4843479"/>
            <a:ext cx="2133471" cy="1237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6831" y="2061556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6831" y="3148917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831" y="4236278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831" y="5337654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18" y="3581180"/>
            <a:ext cx="2072609" cy="7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5219700" y="2893951"/>
            <a:ext cx="2796540" cy="2453640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/>
        </p:nvSpPr>
        <p:spPr>
          <a:xfrm>
            <a:off x="1272540" y="2918936"/>
            <a:ext cx="2796540" cy="2453640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5071110" y="2759392"/>
            <a:ext cx="2796540" cy="245364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>
            <a:off x="1120140" y="2766536"/>
            <a:ext cx="2796540" cy="245364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" y="9080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Methods 1 and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620" y="1721257"/>
            <a:ext cx="6941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Choose a way to display your data: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4950" y="2949892"/>
            <a:ext cx="256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Varela Round" panose="02000000000000000000" pitchFamily="2" charset="0"/>
              </a:rPr>
              <a:t>Calculate a Mean Change Score for the </a:t>
            </a:r>
            <a:r>
              <a:rPr lang="en-US" sz="2400" dirty="0" smtClean="0">
                <a:latin typeface="Varela Round" panose="02000000000000000000" pitchFamily="2" charset="0"/>
              </a:rPr>
              <a:t>classroom.</a:t>
            </a:r>
            <a:endParaRPr lang="en-US" sz="2400" dirty="0">
              <a:latin typeface="Varela Roun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740" y="2934602"/>
            <a:ext cx="2354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Varela Round" panose="02000000000000000000" pitchFamily="2" charset="0"/>
              </a:rPr>
              <a:t>Construct an Achievement Change Table </a:t>
            </a:r>
          </a:p>
          <a:p>
            <a:r>
              <a:rPr lang="en-US" sz="2400" dirty="0">
                <a:latin typeface="Varela Round" panose="02000000000000000000" pitchFamily="2" charset="0"/>
              </a:rPr>
              <a:t>to show levels </a:t>
            </a:r>
          </a:p>
          <a:p>
            <a:r>
              <a:rPr lang="en-US" sz="2400" dirty="0">
                <a:latin typeface="Varela Round" panose="02000000000000000000" pitchFamily="2" charset="0"/>
              </a:rPr>
              <a:t>of change.</a:t>
            </a:r>
          </a:p>
        </p:txBody>
      </p:sp>
      <p:sp>
        <p:nvSpPr>
          <p:cNvPr id="12" name="Oval 11"/>
          <p:cNvSpPr/>
          <p:nvPr/>
        </p:nvSpPr>
        <p:spPr>
          <a:xfrm>
            <a:off x="1272540" y="3055620"/>
            <a:ext cx="232410" cy="2324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80660" y="3055620"/>
            <a:ext cx="232410" cy="2324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15540"/>
            <a:ext cx="9144000" cy="3253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" y="106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Methods 1 and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3460" y="1913266"/>
            <a:ext cx="6911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>
              <a:latin typeface="Varela Round" panose="02000000000000000000" pitchFamily="2" charset="0"/>
            </a:endParaRPr>
          </a:p>
          <a:p>
            <a:endParaRPr lang="en-US" sz="2200" dirty="0" smtClean="0">
              <a:latin typeface="Varela Round" panose="02000000000000000000" pitchFamily="2" charset="0"/>
            </a:endParaRPr>
          </a:p>
          <a:p>
            <a:r>
              <a:rPr lang="en-US" sz="2200" dirty="0" smtClean="0">
                <a:latin typeface="Varela Round" panose="02000000000000000000" pitchFamily="2" charset="0"/>
              </a:rPr>
              <a:t>Calculate </a:t>
            </a:r>
            <a:r>
              <a:rPr lang="en-US" sz="2200" dirty="0">
                <a:latin typeface="Varela Round" panose="02000000000000000000" pitchFamily="2" charset="0"/>
              </a:rPr>
              <a:t>a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Varela Round" panose="02000000000000000000" pitchFamily="2" charset="0"/>
              </a:rPr>
              <a:t>Mean Change Score</a:t>
            </a:r>
            <a:r>
              <a:rPr lang="en-US" sz="2200" dirty="0">
                <a:latin typeface="Varela Round" panose="02000000000000000000" pitchFamily="2" charset="0"/>
              </a:rPr>
              <a:t> for the </a:t>
            </a:r>
            <a:r>
              <a:rPr lang="en-US" sz="2200" dirty="0" smtClean="0">
                <a:latin typeface="Varela Round" panose="02000000000000000000" pitchFamily="2" charset="0"/>
              </a:rPr>
              <a:t>classroom: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25929" y="3021262"/>
            <a:ext cx="6053195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Add up the individual student change scores </a:t>
            </a:r>
            <a:r>
              <a:rPr lang="en-US" sz="2200" dirty="0" smtClean="0">
                <a:latin typeface="Varela Round" panose="02000000000000000000" pitchFamily="2" charset="0"/>
              </a:rPr>
              <a:t>(sum of all individual T2</a:t>
            </a:r>
            <a:r>
              <a:rPr lang="en-US" sz="2200" dirty="0">
                <a:latin typeface="Varela Round" panose="02000000000000000000" pitchFamily="2" charset="0"/>
              </a:rPr>
              <a:t>-</a:t>
            </a:r>
            <a:r>
              <a:rPr lang="en-US" sz="2200" dirty="0" smtClean="0">
                <a:latin typeface="Varela Round" panose="02000000000000000000" pitchFamily="2" charset="0"/>
              </a:rPr>
              <a:t>T1 scores</a:t>
            </a:r>
            <a:r>
              <a:rPr lang="en-US" sz="2200" dirty="0" smtClean="0">
                <a:latin typeface="Varela Round" panose="02000000000000000000" pitchFamily="2" charset="0"/>
              </a:rPr>
              <a:t>).</a:t>
            </a:r>
            <a:endParaRPr lang="en-US" sz="2200" dirty="0">
              <a:latin typeface="Varela Round" panose="02000000000000000000" pitchFamily="2" charset="0"/>
            </a:endParaRPr>
          </a:p>
          <a:p>
            <a:endParaRPr lang="en-US" sz="2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Divide this number by the number of students </a:t>
            </a:r>
            <a:r>
              <a:rPr lang="en-US" sz="2200" dirty="0" smtClean="0">
                <a:latin typeface="Varela Round" panose="02000000000000000000" pitchFamily="2" charset="0"/>
              </a:rPr>
              <a:t>(sum of T2</a:t>
            </a:r>
            <a:r>
              <a:rPr lang="en-US" sz="2200" dirty="0">
                <a:latin typeface="Varela Round" panose="02000000000000000000" pitchFamily="2" charset="0"/>
              </a:rPr>
              <a:t>-T1/N</a:t>
            </a:r>
            <a:r>
              <a:rPr lang="en-US" sz="2200" dirty="0" smtClean="0">
                <a:latin typeface="Varela Round" panose="02000000000000000000" pitchFamily="2" charset="0"/>
              </a:rPr>
              <a:t>).</a:t>
            </a:r>
            <a:endParaRPr lang="en-US" sz="2200" dirty="0">
              <a:latin typeface="Varela Round" panose="02000000000000000000" pitchFamily="2" charset="0"/>
            </a:endParaRPr>
          </a:p>
          <a:p>
            <a:endParaRPr lang="en-US" sz="2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Do this for each MAEIA assessment </a:t>
            </a:r>
            <a:r>
              <a:rPr lang="en-US" sz="2200" dirty="0" smtClean="0">
                <a:latin typeface="Varela Round" panose="02000000000000000000" pitchFamily="2" charset="0"/>
              </a:rPr>
              <a:t>used.</a:t>
            </a:r>
            <a:endParaRPr lang="en-US" sz="2200" dirty="0">
              <a:latin typeface="Varela Round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35430" y="3227069"/>
            <a:ext cx="144780" cy="1447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12570" y="4237463"/>
            <a:ext cx="144780" cy="1447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6860" y="5247857"/>
            <a:ext cx="144780" cy="1447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46860" y="3949348"/>
            <a:ext cx="537972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46860" y="4947568"/>
            <a:ext cx="537972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" y="679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Methods 1 and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" y="2317986"/>
            <a:ext cx="3200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latin typeface="Roboto" pitchFamily="2" charset="0"/>
                <a:ea typeface="Roboto" pitchFamily="2" charset="0"/>
              </a:rPr>
              <a:t>Ways to display </a:t>
            </a:r>
            <a:br>
              <a:rPr lang="en-US" sz="2200" dirty="0">
                <a:latin typeface="Roboto" pitchFamily="2" charset="0"/>
                <a:ea typeface="Roboto" pitchFamily="2" charset="0"/>
              </a:rPr>
            </a:br>
            <a:r>
              <a:rPr lang="en-US" sz="2200" dirty="0">
                <a:latin typeface="Roboto" pitchFamily="2" charset="0"/>
                <a:ea typeface="Roboto" pitchFamily="2" charset="0"/>
              </a:rPr>
              <a:t>the data:</a:t>
            </a:r>
          </a:p>
          <a:p>
            <a:pPr algn="r"/>
            <a:endParaRPr lang="en-US" sz="1200" dirty="0">
              <a:latin typeface="Roboto" pitchFamily="2" charset="0"/>
              <a:ea typeface="Roboto" pitchFamily="2" charset="0"/>
            </a:endParaRPr>
          </a:p>
          <a:p>
            <a:pPr algn="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Construct an Achievement Change Table to show levels of change for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 students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in the classroom: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19111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Varela Round" panose="02000000000000000000" pitchFamily="2" charset="0"/>
              </a:rPr>
              <a:t>Set up a table that shows several levels of change (gains or losses)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1040" y="2725051"/>
            <a:ext cx="3649980" cy="2581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Up +20 points or more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Up +10 to +19 points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Up +1 to + 9 points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Unchanged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Down -1 to -9 points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Down -10 to -19 points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Varela Round" panose="02000000000000000000" pitchFamily="2" charset="0"/>
              </a:rPr>
              <a:t>Down -20 points or more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9580" y="54129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Varela Round" panose="02000000000000000000" pitchFamily="2" charset="0"/>
              </a:rPr>
              <a:t>Report the number and percentage of students in each </a:t>
            </a:r>
            <a:r>
              <a:rPr lang="en-US" sz="2000" dirty="0" smtClean="0">
                <a:latin typeface="Varela Round" panose="02000000000000000000" pitchFamily="2" charset="0"/>
              </a:rPr>
              <a:t>category. </a:t>
            </a:r>
            <a:endParaRPr lang="en-US" sz="2000" dirty="0">
              <a:latin typeface="Varela Roun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7680" y="2895600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2920" y="3236942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20540" y="3598739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20540" y="3969515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2920" y="4340358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20540" y="4665481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20540" y="5036324"/>
            <a:ext cx="129540" cy="12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206240" y="2696759"/>
            <a:ext cx="39624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12920" y="5389354"/>
            <a:ext cx="39624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8621" y="2168770"/>
          <a:ext cx="8229599" cy="276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6"/>
                    </a:ext>
                  </a:extLst>
                </a:gridCol>
              </a:tblGrid>
              <a:tr h="9339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rela Round" panose="02000000000000000000" pitchFamily="2" charset="0"/>
                        </a:rPr>
                        <a:t>–20 points or more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rela Round" panose="02000000000000000000" pitchFamily="2" charset="0"/>
                        </a:rPr>
                        <a:t>–10 to –19 points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rela Round" panose="02000000000000000000" pitchFamily="2" charset="0"/>
                        </a:rPr>
                        <a:t>–1 to – 9 points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arela Round" panose="02000000000000000000" pitchFamily="2" charset="0"/>
                        </a:rPr>
                        <a:t>No</a:t>
                      </a:r>
                      <a:r>
                        <a:rPr lang="en-US" baseline="0" dirty="0">
                          <a:latin typeface="Varela Round" panose="02000000000000000000" pitchFamily="2" charset="0"/>
                        </a:rPr>
                        <a:t> C</a:t>
                      </a:r>
                      <a:r>
                        <a:rPr lang="en-US" dirty="0">
                          <a:latin typeface="Varela Round" panose="02000000000000000000" pitchFamily="2" charset="0"/>
                        </a:rPr>
                        <a:t>hange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rela Round" panose="02000000000000000000" pitchFamily="2" charset="0"/>
                        </a:rPr>
                        <a:t>+1 to +9 points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rela Round" panose="02000000000000000000" pitchFamily="2" charset="0"/>
                        </a:rPr>
                        <a:t>+10 to +19 points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arela Round" panose="02000000000000000000" pitchFamily="2" charset="0"/>
                        </a:rPr>
                        <a:t>+20 points or more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Number</a:t>
                      </a:r>
                    </a:p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Percent</a:t>
                      </a:r>
                    </a:p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" y="121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 smtClean="0">
                <a:solidFill>
                  <a:schemeClr val="accent4">
                    <a:lumMod val="50000"/>
                  </a:schemeClr>
                </a:solidFill>
                <a:cs typeface="Chalkboard"/>
              </a:rPr>
              <a:t>Example Achievement Change Table</a:t>
            </a:r>
            <a:endParaRPr lang="en-US" sz="3200" b="1" kern="0" dirty="0">
              <a:solidFill>
                <a:schemeClr val="accent4">
                  <a:lumMod val="50000"/>
                </a:schemeClr>
              </a:solidFill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415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00572"/>
            <a:ext cx="9144000" cy="3226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337" y="106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Method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80" y="1834720"/>
            <a:ext cx="7642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Select exemplars from student groups such as these to demonstrate overall achievement in your classroom: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9659" y="2955768"/>
            <a:ext cx="738559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Students who were already high achieving: How did they do on the assessments used? Did they improve?</a:t>
            </a:r>
          </a:p>
          <a:p>
            <a:endParaRPr lang="en-US" sz="105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Students who were initially struggling: Have they done well on the assessments used? Are they more confident learners?</a:t>
            </a:r>
          </a:p>
          <a:p>
            <a:endParaRPr lang="en-US" sz="105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Students who initially struggled to perform at </a:t>
            </a:r>
            <a:r>
              <a:rPr lang="en-US" sz="2200" dirty="0" smtClean="0">
                <a:latin typeface="Varela Round" panose="02000000000000000000" pitchFamily="2" charset="0"/>
              </a:rPr>
              <a:t>all: </a:t>
            </a:r>
            <a:r>
              <a:rPr lang="en-US" sz="2200" dirty="0">
                <a:latin typeface="Varela Round" panose="02000000000000000000" pitchFamily="2" charset="0"/>
              </a:rPr>
              <a:t>W</a:t>
            </a:r>
            <a:r>
              <a:rPr lang="en-US" sz="2200" dirty="0" smtClean="0">
                <a:latin typeface="Varela Round" panose="02000000000000000000" pitchFamily="2" charset="0"/>
              </a:rPr>
              <a:t>ho is </a:t>
            </a:r>
            <a:r>
              <a:rPr lang="en-US" sz="2200" dirty="0">
                <a:latin typeface="Varela Round" panose="02000000000000000000" pitchFamily="2" charset="0"/>
              </a:rPr>
              <a:t>now performing and perhaps doing much </a:t>
            </a:r>
            <a:r>
              <a:rPr lang="en-US" sz="2200" dirty="0" smtClean="0">
                <a:latin typeface="Varela Round" panose="02000000000000000000" pitchFamily="2" charset="0"/>
              </a:rPr>
              <a:t>better?</a:t>
            </a:r>
            <a:endParaRPr lang="en-US" sz="2200" dirty="0">
              <a:latin typeface="Varela Roun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" y="3093091"/>
            <a:ext cx="182879" cy="182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8680" y="3913395"/>
            <a:ext cx="182879" cy="182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680" y="5066671"/>
            <a:ext cx="182879" cy="182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36467" y="3748012"/>
            <a:ext cx="685052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36467" y="4907091"/>
            <a:ext cx="685052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001624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2800572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42" y="2287816"/>
            <a:ext cx="2302778" cy="2821079"/>
          </a:xfrm>
          <a:noFill/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Instructional information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 should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be used along with student performance to demonstrate educator effectiveness.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" y="60324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Documenting Teacher Instruction is Essential!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/>
          <a:stretch/>
        </p:blipFill>
        <p:spPr>
          <a:xfrm>
            <a:off x="2753808" y="1850481"/>
            <a:ext cx="6021075" cy="4416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2180" y="175260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 dirty="0" err="1"/>
          </a:p>
        </p:txBody>
      </p:sp>
      <p:sp>
        <p:nvSpPr>
          <p:cNvPr id="7" name="Rectangle 6"/>
          <p:cNvSpPr/>
          <p:nvPr/>
        </p:nvSpPr>
        <p:spPr>
          <a:xfrm>
            <a:off x="2753808" y="1747839"/>
            <a:ext cx="6021075" cy="102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3808" y="6264073"/>
            <a:ext cx="6021075" cy="102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751589"/>
            <a:ext cx="9144000" cy="2634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213" y="10443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Documenting Teacher Instruction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4581" y="1801198"/>
            <a:ext cx="6690219" cy="7915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>
                <a:latin typeface="Roboto" pitchFamily="2" charset="0"/>
                <a:ea typeface="Roboto" pitchFamily="2" charset="0"/>
              </a:rPr>
              <a:t>You </a:t>
            </a:r>
            <a:r>
              <a:rPr lang="en-US" sz="2200" dirty="0" smtClean="0">
                <a:latin typeface="Roboto" pitchFamily="2" charset="0"/>
                <a:ea typeface="Roboto" pitchFamily="2" charset="0"/>
              </a:rPr>
              <a:t>may want to create </a:t>
            </a:r>
            <a:r>
              <a:rPr lang="en-US" sz="2200" dirty="0">
                <a:latin typeface="Roboto" pitchFamily="2" charset="0"/>
                <a:ea typeface="Roboto" pitchFamily="2" charset="0"/>
              </a:rPr>
              <a:t>a log of what you did instructionally on each content standard assessed.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3695" y="2950071"/>
            <a:ext cx="6321105" cy="25853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A concise narrative summary of this for your supervisor would make it most useful.</a:t>
            </a: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The log and summary may be written, or you may use video of classroom instruction, student work, and student reflections on the assessment in the classroom.</a:t>
            </a:r>
          </a:p>
        </p:txBody>
      </p:sp>
      <p:sp>
        <p:nvSpPr>
          <p:cNvPr id="7" name="Oval 6"/>
          <p:cNvSpPr/>
          <p:nvPr/>
        </p:nvSpPr>
        <p:spPr>
          <a:xfrm>
            <a:off x="1375794" y="3078760"/>
            <a:ext cx="167780" cy="1677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5794" y="3935836"/>
            <a:ext cx="167780" cy="1677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9952"/>
            <a:ext cx="3212983" cy="4273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Once the teacher has taught the content standards, documented instruction, and collected, scored, </a:t>
            </a:r>
            <a:br>
              <a:rPr lang="en-US" sz="2200" dirty="0"/>
            </a:br>
            <a:r>
              <a:rPr lang="en-US" sz="2200" dirty="0"/>
              <a:t>and analyzed </a:t>
            </a:r>
            <a:br>
              <a:rPr lang="en-US" sz="2200" dirty="0"/>
            </a:br>
            <a:r>
              <a:rPr lang="en-US" sz="2200" dirty="0"/>
              <a:t>student achievement, the teacher should prepare a 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</a:rPr>
              <a:t>concise reflection </a:t>
            </a:r>
            <a:r>
              <a:rPr lang="en-US" sz="2200" dirty="0"/>
              <a:t>on what he or she learned.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Teacher Reflections on the </a:t>
            </a:r>
            <a:b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Assessment and Student Learning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93" y="2263118"/>
            <a:ext cx="5434039" cy="36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2968" y="2258037"/>
            <a:ext cx="6719581" cy="35569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2513" y="2139193"/>
            <a:ext cx="6719581" cy="3556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700"/>
              </a:lnSpc>
            </a:pPr>
            <a:r>
              <a:rPr lang="en-US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Teacher Reflections on the </a:t>
            </a:r>
            <a:br>
              <a:rPr lang="en-US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r>
              <a:rPr lang="en-US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Assessment and Student Learning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697" y="2353655"/>
            <a:ext cx="600232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What worked and what didn’t?</a:t>
            </a:r>
          </a:p>
          <a:p>
            <a:endParaRPr lang="en-US" sz="14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What formative information was collected during instruction or assessment and what changes</a:t>
            </a:r>
            <a:r>
              <a:rPr lang="en-US" sz="2200" dirty="0" smtClean="0">
                <a:latin typeface="Varela Round" panose="02000000000000000000" pitchFamily="2" charset="0"/>
              </a:rPr>
              <a:t> in </a:t>
            </a:r>
            <a:r>
              <a:rPr lang="en-US" sz="2200" dirty="0">
                <a:latin typeface="Varela Round" panose="02000000000000000000" pitchFamily="2" charset="0"/>
              </a:rPr>
              <a:t>instruction did you make?</a:t>
            </a:r>
          </a:p>
          <a:p>
            <a:endParaRPr lang="en-US" sz="14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What did you learn </a:t>
            </a:r>
            <a:r>
              <a:rPr lang="en-US" sz="2200" dirty="0" smtClean="0">
                <a:latin typeface="Varela Round" panose="02000000000000000000" pitchFamily="2" charset="0"/>
              </a:rPr>
              <a:t>about your students – their achievement </a:t>
            </a:r>
            <a:r>
              <a:rPr lang="en-US" sz="2200" dirty="0">
                <a:latin typeface="Varela Round" panose="02000000000000000000" pitchFamily="2" charset="0"/>
              </a:rPr>
              <a:t>and attitudes?</a:t>
            </a:r>
          </a:p>
          <a:p>
            <a:endParaRPr lang="en-US" sz="14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How did you use this information?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468073" y="2449585"/>
            <a:ext cx="192947" cy="20972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1466676" y="2996267"/>
            <a:ext cx="192947" cy="20972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1466675" y="4228750"/>
            <a:ext cx="192947" cy="20972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466674" y="5124701"/>
            <a:ext cx="192947" cy="20972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57975"/>
            <a:ext cx="9144000" cy="39763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90" y="1425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Putting it All Together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90" y="1592227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Roboto" pitchFamily="2" charset="0"/>
                <a:ea typeface="Roboto" pitchFamily="2" charset="0"/>
              </a:rPr>
              <a:t>The teacher should prepare a portfolio of evidence for </a:t>
            </a:r>
            <a:br>
              <a:rPr lang="en-US" sz="2200" dirty="0">
                <a:latin typeface="Roboto" pitchFamily="2" charset="0"/>
                <a:ea typeface="Roboto" pitchFamily="2" charset="0"/>
              </a:rPr>
            </a:br>
            <a:r>
              <a:rPr lang="en-US" sz="2200" dirty="0">
                <a:latin typeface="Roboto" pitchFamily="2" charset="0"/>
                <a:ea typeface="Roboto" pitchFamily="2" charset="0"/>
              </a:rPr>
              <a:t>each assessment.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188" y="2582614"/>
            <a:ext cx="3814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arela Round" panose="02000000000000000000" pitchFamily="2" charset="0"/>
              </a:rPr>
              <a:t>Statistical summaries of student achievement – </a:t>
            </a:r>
            <a:br>
              <a:rPr lang="en-US" sz="2000" dirty="0">
                <a:latin typeface="Varela Round" panose="02000000000000000000" pitchFamily="2" charset="0"/>
              </a:rPr>
            </a:br>
            <a:r>
              <a:rPr lang="en-US" sz="2000" dirty="0">
                <a:latin typeface="Varela Round" panose="02000000000000000000" pitchFamily="2" charset="0"/>
              </a:rPr>
              <a:t>Mean Change Score and/or Achievement Change Table</a:t>
            </a:r>
          </a:p>
          <a:p>
            <a:endParaRPr lang="en-US" sz="2000" dirty="0">
              <a:latin typeface="Varela Round" panose="02000000000000000000" pitchFamily="2" charset="0"/>
            </a:endParaRPr>
          </a:p>
          <a:p>
            <a:r>
              <a:rPr lang="en-US" sz="2000" dirty="0">
                <a:latin typeface="Varela Round" panose="02000000000000000000" pitchFamily="2" charset="0"/>
              </a:rPr>
              <a:t>Samples of student work, both pre- and post-test, </a:t>
            </a:r>
            <a:br>
              <a:rPr lang="en-US" sz="2000" dirty="0">
                <a:latin typeface="Varela Round" panose="02000000000000000000" pitchFamily="2" charset="0"/>
              </a:rPr>
            </a:br>
            <a:r>
              <a:rPr lang="en-US" sz="2000" dirty="0">
                <a:latin typeface="Varela Round" panose="02000000000000000000" pitchFamily="2" charset="0"/>
              </a:rPr>
              <a:t>if used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3973" y="2578436"/>
            <a:ext cx="39470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arela Round" panose="02000000000000000000" pitchFamily="2" charset="0"/>
              </a:rPr>
              <a:t>Documentation (written or video) of the teacher’s instruction on the standards that were assessed</a:t>
            </a:r>
          </a:p>
          <a:p>
            <a:endParaRPr lang="en-US" sz="2000" dirty="0">
              <a:latin typeface="Varela Round" panose="02000000000000000000" pitchFamily="2" charset="0"/>
            </a:endParaRPr>
          </a:p>
          <a:p>
            <a:r>
              <a:rPr lang="en-US" sz="2000" dirty="0">
                <a:latin typeface="Varela Round" panose="02000000000000000000" pitchFamily="2" charset="0"/>
              </a:rPr>
              <a:t>Student reflections on </a:t>
            </a:r>
            <a:br>
              <a:rPr lang="en-US" sz="2000" dirty="0">
                <a:latin typeface="Varela Round" panose="02000000000000000000" pitchFamily="2" charset="0"/>
              </a:rPr>
            </a:br>
            <a:r>
              <a:rPr lang="en-US" sz="2000" dirty="0">
                <a:latin typeface="Varela Round" panose="02000000000000000000" pitchFamily="2" charset="0"/>
              </a:rPr>
              <a:t>their learning, both written </a:t>
            </a:r>
            <a:br>
              <a:rPr lang="en-US" sz="2000" dirty="0">
                <a:latin typeface="Varela Round" panose="02000000000000000000" pitchFamily="2" charset="0"/>
              </a:rPr>
            </a:br>
            <a:r>
              <a:rPr lang="en-US" sz="2000" dirty="0">
                <a:latin typeface="Varela Round" panose="02000000000000000000" pitchFamily="2" charset="0"/>
              </a:rPr>
              <a:t>and video</a:t>
            </a:r>
          </a:p>
          <a:p>
            <a:endParaRPr lang="en-US" sz="2000" dirty="0">
              <a:latin typeface="Varela Round" panose="02000000000000000000" pitchFamily="2" charset="0"/>
            </a:endParaRPr>
          </a:p>
          <a:p>
            <a:r>
              <a:rPr lang="en-US" sz="2000" dirty="0">
                <a:latin typeface="Varela Round" panose="02000000000000000000" pitchFamily="2" charset="0"/>
              </a:rPr>
              <a:t>Teacher’s reflective summary about instruction and assessment </a:t>
            </a:r>
          </a:p>
        </p:txBody>
      </p:sp>
      <p:sp>
        <p:nvSpPr>
          <p:cNvPr id="9" name="Oval 8"/>
          <p:cNvSpPr/>
          <p:nvPr/>
        </p:nvSpPr>
        <p:spPr>
          <a:xfrm>
            <a:off x="335560" y="2684477"/>
            <a:ext cx="167780" cy="1677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560" y="4223620"/>
            <a:ext cx="167780" cy="1677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84582" y="2684477"/>
            <a:ext cx="167780" cy="1677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84582" y="4222239"/>
            <a:ext cx="167780" cy="1677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84582" y="5437464"/>
            <a:ext cx="167780" cy="1677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78385" y="2457975"/>
            <a:ext cx="0" cy="4080939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Overview of the Module Series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4380" y="1916956"/>
            <a:ext cx="3740727" cy="3897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Introduction to the MAEIA Project</a:t>
            </a:r>
          </a:p>
          <a:p>
            <a:pPr marL="0" indent="0">
              <a:buNone/>
            </a:pPr>
            <a:endParaRPr lang="en-US" sz="12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Overview of the MAEIA Assessments</a:t>
            </a:r>
          </a:p>
          <a:p>
            <a:pPr marL="0" indent="0">
              <a:buNone/>
            </a:pPr>
            <a:endParaRPr lang="en-US" sz="12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Overview of the Content Standards Assessed by the MAEIA Assessments</a:t>
            </a:r>
          </a:p>
          <a:p>
            <a:pPr marL="0" indent="0">
              <a:buNone/>
            </a:pPr>
            <a:endParaRPr lang="en-US" sz="12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Selecting the MAEIA Assessments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5896" y="1898432"/>
            <a:ext cx="3796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arela Round" panose="02000000000000000000" pitchFamily="2" charset="0"/>
                <a:cs typeface="Century Gothic"/>
              </a:rPr>
              <a:t>Navigating the MAEIA Website</a:t>
            </a:r>
          </a:p>
          <a:p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r>
              <a:rPr lang="en-US" sz="2000" dirty="0">
                <a:latin typeface="Varela Round" panose="02000000000000000000" pitchFamily="2" charset="0"/>
                <a:cs typeface="Century Gothic"/>
              </a:rPr>
              <a:t>Using the MAEIA Assessments</a:t>
            </a:r>
          </a:p>
          <a:p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r>
              <a:rPr lang="en-US" sz="2000" dirty="0">
                <a:latin typeface="Varela Round" panose="02000000000000000000" pitchFamily="2" charset="0"/>
                <a:cs typeface="Century Gothic"/>
              </a:rPr>
              <a:t>Scoring and Reporting the MAEIA Assessments</a:t>
            </a:r>
          </a:p>
          <a:p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r>
              <a:rPr lang="en-US" sz="2000" b="1" dirty="0">
                <a:solidFill>
                  <a:srgbClr val="D85C00"/>
                </a:solidFill>
                <a:latin typeface="Varela Round" panose="02000000000000000000" pitchFamily="2" charset="0"/>
                <a:cs typeface="Century Gothic"/>
              </a:rPr>
              <a:t>Using the MAEIA Assessments to Demonstrate Educator Effectiveness</a:t>
            </a:r>
          </a:p>
        </p:txBody>
      </p:sp>
      <p:sp>
        <p:nvSpPr>
          <p:cNvPr id="8" name="Oval 7"/>
          <p:cNvSpPr/>
          <p:nvPr/>
        </p:nvSpPr>
        <p:spPr>
          <a:xfrm>
            <a:off x="533400" y="2023636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" y="2920025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" y="3794067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020" y="4977091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3016" y="2023636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3016" y="2933507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3016" y="3843378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23016" y="4763731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1020" y="2707288"/>
            <a:ext cx="35433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3591208"/>
            <a:ext cx="35433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" y="4810408"/>
            <a:ext cx="35433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4456" y="2707288"/>
            <a:ext cx="35433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14456" y="3591208"/>
            <a:ext cx="35433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14456" y="4566568"/>
            <a:ext cx="35433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9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67326" y="2400649"/>
            <a:ext cx="3801235" cy="32465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82038" y="2323750"/>
            <a:ext cx="3801235" cy="3246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How to Use the MAEIA Results </a:t>
            </a:r>
            <a:b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for Educator Effectiveness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340" y="1750701"/>
            <a:ext cx="43287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arela Round" panose="02000000000000000000" pitchFamily="2" charset="0"/>
              </a:rPr>
              <a:t>Other sources of achievement and outcome data (e.g., other measures or indicators of achievement) should be used as </a:t>
            </a:r>
            <a:r>
              <a:rPr lang="en-US" dirty="0" smtClean="0">
                <a:latin typeface="Varela Round" panose="02000000000000000000" pitchFamily="2" charset="0"/>
              </a:rPr>
              <a:t>well.</a:t>
            </a:r>
            <a:endParaRPr lang="en-US" dirty="0">
              <a:latin typeface="Varela Round" panose="02000000000000000000" pitchFamily="2" charset="0"/>
            </a:endParaRP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dirty="0">
                <a:latin typeface="Varela Round" panose="02000000000000000000" pitchFamily="2" charset="0"/>
              </a:rPr>
              <a:t>Prepare corresponding narratives regarding teacher practices to accompany student assessment </a:t>
            </a:r>
            <a:r>
              <a:rPr lang="en-US" dirty="0" smtClean="0">
                <a:latin typeface="Varela Round" panose="02000000000000000000" pitchFamily="2" charset="0"/>
              </a:rPr>
              <a:t>results.</a:t>
            </a:r>
            <a:endParaRPr lang="en-US" dirty="0">
              <a:latin typeface="Varela Round" panose="02000000000000000000" pitchFamily="2" charset="0"/>
            </a:endParaRP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dirty="0">
                <a:latin typeface="Varela Round" panose="02000000000000000000" pitchFamily="2" charset="0"/>
              </a:rPr>
              <a:t>These achievement data, along with appropriate observational data, should be used in the overall evaluation of an </a:t>
            </a:r>
            <a:r>
              <a:rPr lang="en-US" dirty="0" smtClean="0">
                <a:latin typeface="Varela Round" panose="02000000000000000000" pitchFamily="2" charset="0"/>
              </a:rPr>
              <a:t>educator.</a:t>
            </a:r>
            <a:endParaRPr lang="en-US" dirty="0">
              <a:latin typeface="Varela Round" panose="02000000000000000000" pitchFamily="2" charset="0"/>
            </a:endParaRPr>
          </a:p>
          <a:p>
            <a:endParaRPr lang="en-US" sz="1200" dirty="0">
              <a:latin typeface="Varela Round" panose="02000000000000000000" pitchFamily="2" charset="0"/>
            </a:endParaRPr>
          </a:p>
          <a:p>
            <a:r>
              <a:rPr lang="en-US" dirty="0">
                <a:latin typeface="Varela Round" panose="02000000000000000000" pitchFamily="2" charset="0"/>
              </a:rPr>
              <a:t>The goal of educator evaluation should primarily be improvement of educator </a:t>
            </a:r>
            <a:r>
              <a:rPr lang="en-US" dirty="0" smtClean="0">
                <a:latin typeface="Varela Round" panose="02000000000000000000" pitchFamily="2" charset="0"/>
              </a:rPr>
              <a:t>practice.</a:t>
            </a:r>
            <a:endParaRPr lang="en-US" dirty="0">
              <a:latin typeface="Varela Roun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2205"/>
          <a:stretch/>
        </p:blipFill>
        <p:spPr>
          <a:xfrm>
            <a:off x="5083728" y="2499919"/>
            <a:ext cx="3603072" cy="289659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3615" y="1862356"/>
            <a:ext cx="159391" cy="1593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3615" y="3137481"/>
            <a:ext cx="159391" cy="1593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6011" y="4412606"/>
            <a:ext cx="159391" cy="1593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6010" y="5704509"/>
            <a:ext cx="159391" cy="1593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111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maeia-artsednetwork.org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6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4360" y="1581150"/>
            <a:ext cx="8176260" cy="4773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MAEIA Project</a:t>
            </a:r>
          </a:p>
          <a:p>
            <a:pPr marL="0" indent="0"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517-816-4520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maeia.artsed@gmail.com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Us</a:t>
            </a:r>
          </a:p>
        </p:txBody>
      </p:sp>
      <p:pic>
        <p:nvPicPr>
          <p:cNvPr id="7" name="Picture 6" descr="MAEIA_LOGO_TAGLINE_FINA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r="20110"/>
          <a:stretch/>
        </p:blipFill>
        <p:spPr>
          <a:xfrm>
            <a:off x="594360" y="4118610"/>
            <a:ext cx="2506980" cy="158115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0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995160" y="5951220"/>
            <a:ext cx="2484120" cy="40513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080" y="1820543"/>
            <a:ext cx="4175760" cy="4641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Describe three ways that educators can use student performance on the MAEIA assessments to demonstrate their </a:t>
            </a:r>
            <a:r>
              <a:rPr lang="en-US" sz="2000" dirty="0" smtClean="0">
                <a:latin typeface="Varela Round" panose="02000000000000000000" pitchFamily="2" charset="0"/>
                <a:cs typeface="Century Gothic"/>
              </a:rPr>
              <a:t>effectiveness.</a:t>
            </a:r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None/>
            </a:pPr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Explain various ways of summarizing student </a:t>
            </a:r>
            <a:r>
              <a:rPr lang="en-US" sz="2000" dirty="0" smtClean="0">
                <a:latin typeface="Varela Round" panose="02000000000000000000" pitchFamily="2" charset="0"/>
                <a:cs typeface="Century Gothic"/>
              </a:rPr>
              <a:t>results.</a:t>
            </a:r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pPr marL="393192" lvl="1" indent="0">
              <a:buNone/>
            </a:pPr>
            <a:r>
              <a:rPr lang="en-US" sz="2000" dirty="0">
                <a:latin typeface="Varela Round" panose="02000000000000000000" pitchFamily="2" charset="0"/>
                <a:cs typeface="Century Gothic"/>
              </a:rPr>
              <a:t>Methods to summarize student results to demonstrate “growth” are also </a:t>
            </a:r>
            <a:r>
              <a:rPr lang="en-US" sz="2000" dirty="0" smtClean="0">
                <a:latin typeface="Varela Round" panose="02000000000000000000" pitchFamily="2" charset="0"/>
                <a:cs typeface="Century Gothic"/>
              </a:rPr>
              <a:t>covered.</a:t>
            </a:r>
            <a:endParaRPr lang="en-US" sz="2000" dirty="0">
              <a:latin typeface="Varela Round" panose="02000000000000000000" pitchFamily="2" charset="0"/>
              <a:cs typeface="Century Gothic"/>
            </a:endParaRPr>
          </a:p>
          <a:p>
            <a:pPr marL="0" indent="0">
              <a:buNone/>
            </a:pPr>
            <a:endParaRPr lang="en-US" sz="1200" dirty="0">
              <a:latin typeface="Varela Round" panose="02000000000000000000" pitchFamily="2" charset="0"/>
              <a:cs typeface="Century Gothic"/>
            </a:endParaRPr>
          </a:p>
          <a:p>
            <a:pPr marL="0" indent="0" algn="r">
              <a:buNone/>
            </a:pPr>
            <a:r>
              <a:rPr lang="en-US" sz="2000" i="1" dirty="0">
                <a:latin typeface="Varela Round" panose="02000000000000000000" pitchFamily="2" charset="0"/>
                <a:cs typeface="Century Gothic"/>
              </a:rPr>
              <a:t>Continued</a:t>
            </a:r>
            <a:r>
              <a:rPr lang="en-US" sz="2000" dirty="0">
                <a:latin typeface="Varela Round" panose="02000000000000000000" pitchFamily="2" charset="0"/>
                <a:cs typeface="Century Gothic"/>
              </a:rPr>
              <a:t> . . 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" y="755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chemeClr val="accent4">
                    <a:lumMod val="50000"/>
                  </a:schemeClr>
                </a:solidFill>
                <a:cs typeface="Chalkboard"/>
              </a:rPr>
              <a:t>Purposes </a:t>
            </a: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of this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4"/>
          <a:stretch/>
        </p:blipFill>
        <p:spPr>
          <a:xfrm>
            <a:off x="0" y="1920239"/>
            <a:ext cx="4251960" cy="3956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1540" y="1935479"/>
            <a:ext cx="152401" cy="152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1540" y="3891165"/>
            <a:ext cx="152401" cy="152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4920" y="4587240"/>
            <a:ext cx="121920" cy="12192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137160" y="1745952"/>
            <a:ext cx="2552700" cy="43057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85160"/>
            <a:ext cx="9144000" cy="2918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38332"/>
            <a:ext cx="2590800" cy="56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. . . Continued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" y="908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chemeClr val="accent4">
                    <a:lumMod val="50000"/>
                  </a:schemeClr>
                </a:solidFill>
                <a:cs typeface="Chalkboard"/>
              </a:rPr>
              <a:t>Purposes </a:t>
            </a: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of this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7820" y="2583180"/>
            <a:ext cx="68351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arela Round" panose="02000000000000000000" pitchFamily="2" charset="0"/>
              </a:rPr>
              <a:t>Present an alternative to statistical </a:t>
            </a:r>
            <a:r>
              <a:rPr lang="en-US" sz="2200" b="1" dirty="0" smtClean="0">
                <a:latin typeface="Varela Round" panose="02000000000000000000" pitchFamily="2" charset="0"/>
              </a:rPr>
              <a:t>procedures.</a:t>
            </a:r>
            <a:endParaRPr lang="en-US" sz="2200" b="1" dirty="0">
              <a:latin typeface="Varela Roun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4060" y="3388698"/>
            <a:ext cx="59207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arela Round" panose="02000000000000000000" pitchFamily="2" charset="0"/>
              </a:rPr>
              <a:t>Documenting student work</a:t>
            </a:r>
          </a:p>
          <a:p>
            <a:endParaRPr lang="en-US" sz="2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Selecting student work for exhibition</a:t>
            </a:r>
          </a:p>
          <a:p>
            <a:endParaRPr lang="en-US" sz="2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Documenting instructional practice</a:t>
            </a:r>
          </a:p>
          <a:p>
            <a:endParaRPr lang="en-US" sz="2200" dirty="0">
              <a:latin typeface="Varela Round" panose="02000000000000000000" pitchFamily="2" charset="0"/>
            </a:endParaRPr>
          </a:p>
          <a:p>
            <a:r>
              <a:rPr lang="en-US" sz="2200" dirty="0">
                <a:latin typeface="Varela Round" panose="02000000000000000000" pitchFamily="2" charset="0"/>
              </a:rPr>
              <a:t>Demonstrating educator effectiveness</a:t>
            </a:r>
          </a:p>
        </p:txBody>
      </p:sp>
      <p:sp>
        <p:nvSpPr>
          <p:cNvPr id="8" name="Oval 7"/>
          <p:cNvSpPr/>
          <p:nvPr/>
        </p:nvSpPr>
        <p:spPr>
          <a:xfrm>
            <a:off x="1821180" y="3528060"/>
            <a:ext cx="160020" cy="1600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1180" y="4192608"/>
            <a:ext cx="160020" cy="1600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1180" y="4864776"/>
            <a:ext cx="160020" cy="1600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1180" y="5536944"/>
            <a:ext cx="160020" cy="1600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89760" y="3926488"/>
            <a:ext cx="5379720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9760" y="4650388"/>
            <a:ext cx="5379720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89760" y="5313328"/>
            <a:ext cx="5379720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2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020" y="1676400"/>
            <a:ext cx="7536180" cy="83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Roboto" pitchFamily="2" charset="0"/>
                <a:ea typeface="Roboto" pitchFamily="2" charset="0"/>
                <a:cs typeface="Arial"/>
              </a:rPr>
              <a:t>The p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Roboto" pitchFamily="2" charset="0"/>
                <a:ea typeface="Roboto" pitchFamily="2" charset="0"/>
                <a:cs typeface="Arial"/>
              </a:rPr>
              <a:t>urpose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" pitchFamily="2" charset="0"/>
                <a:ea typeface="Roboto" pitchFamily="2" charset="0"/>
                <a:cs typeface="Arial"/>
              </a:rPr>
              <a:t>of model performance assessments in the arts is to improve teaching and learning in the arts. 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Using MAEIA Assessments </a:t>
            </a:r>
            <a:b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at the Classroom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3481" b="4561"/>
          <a:stretch/>
        </p:blipFill>
        <p:spPr>
          <a:xfrm>
            <a:off x="1417320" y="2736215"/>
            <a:ext cx="5996940" cy="380700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17320" y="2736215"/>
            <a:ext cx="5882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17320" y="6543855"/>
            <a:ext cx="59969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7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28900"/>
            <a:ext cx="9144000" cy="3453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2026920"/>
            <a:ext cx="7322820" cy="464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Roboto" pitchFamily="2" charset="0"/>
                <a:ea typeface="Roboto" pitchFamily="2" charset="0"/>
                <a:cs typeface="Arial"/>
              </a:rPr>
              <a:t>When using the model MAEIA </a:t>
            </a:r>
            <a:r>
              <a:rPr lang="en-US" sz="2400" dirty="0" smtClean="0">
                <a:latin typeface="Roboto" pitchFamily="2" charset="0"/>
                <a:ea typeface="Roboto" pitchFamily="2" charset="0"/>
                <a:cs typeface="Arial"/>
              </a:rPr>
              <a:t>assessments</a:t>
            </a:r>
            <a:endParaRPr lang="en-US" sz="2400" dirty="0">
              <a:latin typeface="Roboto" pitchFamily="2" charset="0"/>
              <a:ea typeface="Roboto" pitchFamily="2" charset="0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0446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Using MAEIA Assessments </a:t>
            </a:r>
            <a:b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at the Classroom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2120" y="2765769"/>
            <a:ext cx="5996940" cy="331655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>
                <a:latin typeface="Varela Round" panose="02000000000000000000" pitchFamily="2" charset="0"/>
                <a:cs typeface="Arial"/>
              </a:rPr>
              <a:t>Teachers are allowed to change the assessments to fit their classroom situations. </a:t>
            </a:r>
          </a:p>
          <a:p>
            <a:endParaRPr lang="en-US" sz="2200" dirty="0">
              <a:latin typeface="Varela Round" panose="02000000000000000000" pitchFamily="2" charset="0"/>
              <a:cs typeface="Arial"/>
            </a:endParaRPr>
          </a:p>
          <a:p>
            <a:r>
              <a:rPr lang="en-US" sz="2200" dirty="0">
                <a:latin typeface="Varela Round" panose="02000000000000000000" pitchFamily="2" charset="0"/>
                <a:cs typeface="Arial"/>
              </a:rPr>
              <a:t>Teachers should document the processes and student products/performances needed for their professional collaboration and improvement (as part of a </a:t>
            </a:r>
            <a:r>
              <a:rPr lang="en-US" sz="2200" dirty="0" smtClean="0">
                <a:latin typeface="Varela Round" panose="02000000000000000000" pitchFamily="2" charset="0"/>
                <a:cs typeface="Arial"/>
              </a:rPr>
              <a:t>teacher’s demonstration of </a:t>
            </a:r>
            <a:r>
              <a:rPr lang="en-US" sz="2200" dirty="0">
                <a:latin typeface="Varela Round" panose="02000000000000000000" pitchFamily="2" charset="0"/>
                <a:cs typeface="Arial"/>
              </a:rPr>
              <a:t>his or her effectiveness).</a:t>
            </a:r>
          </a:p>
        </p:txBody>
      </p:sp>
      <p:sp>
        <p:nvSpPr>
          <p:cNvPr id="7" name="Oval 6"/>
          <p:cNvSpPr/>
          <p:nvPr/>
        </p:nvSpPr>
        <p:spPr>
          <a:xfrm>
            <a:off x="1501140" y="2910840"/>
            <a:ext cx="160020" cy="1600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1140" y="4245612"/>
            <a:ext cx="160020" cy="1600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0812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1554480" y="2415540"/>
            <a:ext cx="6560820" cy="348996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432560" y="2301240"/>
            <a:ext cx="6560820" cy="348996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540" y="2583180"/>
            <a:ext cx="6012180" cy="3261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The assessment information you collect can be used to demonstrate your effectiveness.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Legislation (</a:t>
            </a:r>
            <a:r>
              <a:rPr lang="en-US" sz="2400" dirty="0">
                <a:cs typeface="Arial"/>
              </a:rPr>
              <a:t>PA173 of 2015) adopted in 2015 </a:t>
            </a:r>
            <a:r>
              <a:rPr lang="en-US" sz="2400" dirty="0" smtClean="0"/>
              <a:t>lists</a:t>
            </a:r>
            <a:r>
              <a:rPr lang="en-US" sz="2400" dirty="0" smtClean="0"/>
              <a:t> </a:t>
            </a:r>
            <a:r>
              <a:rPr lang="en-US" sz="2400" dirty="0"/>
              <a:t>what administrators and teachers must do, as well as what latitude is available.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5104"/>
            <a:ext cx="8564880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Demonstrating </a:t>
            </a:r>
            <a:b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</a:b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Educator 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1120" y="2667000"/>
            <a:ext cx="205740" cy="2057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41120" y="4145916"/>
            <a:ext cx="205740" cy="2057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89760" y="3827428"/>
            <a:ext cx="537972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490" y="6217852"/>
            <a:ext cx="4886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michigan.gov/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mde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/0,4615,7-140-6530_30334-363616--,00.html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920" y="487007"/>
            <a:ext cx="75590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arela Round" panose="02000000000000000000" pitchFamily="2" charset="0"/>
              </a:rPr>
              <a:t>PA173 Sec.1249(2) The board of a school district or intermediate school district or board of directors of a public school academy shall ensure that the performance evaluation system for teachers meets all of the following:</a:t>
            </a:r>
          </a:p>
          <a:p>
            <a:endParaRPr lang="en-US" sz="1400" dirty="0">
              <a:latin typeface="Varela Round" panose="02000000000000000000" pitchFamily="2" charset="0"/>
            </a:endParaRP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Student Growth and Assessment</a:t>
            </a:r>
          </a:p>
          <a:p>
            <a:pPr marL="342900" indent="-342900">
              <a:buAutoNum type="alphaLcParenBoth"/>
            </a:pPr>
            <a:r>
              <a:rPr lang="en-US" sz="1400" dirty="0">
                <a:latin typeface="Varela Round" panose="02000000000000000000" pitchFamily="2" charset="0"/>
              </a:rPr>
              <a:t>The performance evaluation system shall include at least an annual year-end evaluation for all teachers. Beginning with the 2015-2016 school year, an annual year-end evaluation shall meet all of the following:</a:t>
            </a:r>
          </a:p>
          <a:p>
            <a:endParaRPr lang="en-US" sz="800" dirty="0">
              <a:latin typeface="Varela Round" panose="02000000000000000000" pitchFamily="2" charset="0"/>
            </a:endParaRPr>
          </a:p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Varela Round" panose="02000000000000000000" pitchFamily="2" charset="0"/>
              </a:rPr>
              <a:t>For the 2015-2016, 2016-2017, and 2017-2018 school years, 25% of the annual year-end evaluation shall be based on student growth and assessment data. </a:t>
            </a: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Varela Round" panose="02000000000000000000" pitchFamily="2" charset="0"/>
            </a:endParaRPr>
          </a:p>
          <a:p>
            <a:pPr marL="400050" indent="-400050">
              <a:buAutoNum type="romanLcParenBoth"/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Varela Round" panose="02000000000000000000" pitchFamily="2" charset="0"/>
              </a:rPr>
              <a:t>Beginning with the 2018-2019 school year, 40% of the annual year-end evaluation shall be based on student growth and assessment data.</a:t>
            </a:r>
          </a:p>
          <a:p>
            <a:endParaRPr lang="en-US" sz="1400" dirty="0">
              <a:latin typeface="Varela Round" panose="02000000000000000000" pitchFamily="2" charset="0"/>
            </a:endParaRPr>
          </a:p>
          <a:p>
            <a:pPr marL="400050" indent="-400050">
              <a:buAutoNum type="romanLcParenBoth" startAt="2"/>
            </a:pPr>
            <a:r>
              <a:rPr lang="en-US" sz="1400" dirty="0">
                <a:latin typeface="Varela Round" panose="02000000000000000000" pitchFamily="2" charset="0"/>
              </a:rPr>
              <a:t>Beginning with the 2018-2019 school year, for core content areas in grades and subjects in which state assessments are administered, 50% of student growth must be measured using the state assessments, and the portion of student growth not measured using state assessments must be measured using multiple research-based growth measures or alternative assessments that are rigorous and comparable across schools within the school district, intermediate school district, or public school academy. </a:t>
            </a:r>
          </a:p>
          <a:p>
            <a:endParaRPr lang="en-US" sz="1400" dirty="0">
              <a:latin typeface="Varela Round" panose="02000000000000000000" pitchFamily="2" charset="0"/>
            </a:endParaRPr>
          </a:p>
          <a:p>
            <a:r>
              <a:rPr lang="en-US" sz="1400" dirty="0">
                <a:latin typeface="Varela Round" panose="02000000000000000000" pitchFamily="2" charset="0"/>
              </a:rPr>
              <a:t>Student growth also may be measured by student learning objectives (SLOs) or nationally-normed or locally-adopted assessments that are aligned to state standards, or be based on the achievement of individualized education program goals.</a:t>
            </a:r>
          </a:p>
        </p:txBody>
      </p:sp>
    </p:spTree>
    <p:extLst>
      <p:ext uri="{BB962C8B-B14F-4D97-AF65-F5344CB8AC3E}">
        <p14:creationId xmlns:p14="http://schemas.microsoft.com/office/powerpoint/2010/main" val="2573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EA 2016 - 17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AEA 2016 - 17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on brainstorming" id="{C229246F-E851-40FB-8E1D-535DCA6AFD71}" vid="{8D346C02-FE09-4A8E-BC58-EB73E373F0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MAEA 2016 - 17 Template.potx</Template>
  <TotalTime>0</TotalTime>
  <Words>3435</Words>
  <Application>Microsoft Macintosh PowerPoint</Application>
  <PresentationFormat>Letter Paper (8.5x11 in)</PresentationFormat>
  <Paragraphs>459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MAEA 2016 - 17 Template</vt:lpstr>
      <vt:lpstr>Custom Design</vt:lpstr>
      <vt:lpstr>1_MAEA 2016 - 17 Template</vt:lpstr>
      <vt:lpstr>Using the MAEIA Assessments  to Demonstrate Educator Effectiveness</vt:lpstr>
      <vt:lpstr>  Purposes of MAEIA Project </vt:lpstr>
      <vt:lpstr>Overview of the Module Series </vt:lpstr>
      <vt:lpstr>Purposes of this Module</vt:lpstr>
      <vt:lpstr>Purposes of this Module</vt:lpstr>
      <vt:lpstr>Using MAEIA Assessments  at the Classroom Level</vt:lpstr>
      <vt:lpstr>Using MAEIA Assessments  at the Classroom Level</vt:lpstr>
      <vt:lpstr>Demonstrating  Educator Effectiveness</vt:lpstr>
      <vt:lpstr>PowerPoint Presentation</vt:lpstr>
      <vt:lpstr>MAEIA Educator Effectiveness  Models</vt:lpstr>
      <vt:lpstr>MAEIA Educator Effectiveness Methods</vt:lpstr>
      <vt:lpstr>Educator Effectiveness--Method 1</vt:lpstr>
      <vt:lpstr>Educator Effectiveness--Method  2</vt:lpstr>
      <vt:lpstr>Educator Effectiveness--Method 3</vt:lpstr>
      <vt:lpstr>Educator Effectiveness Methods are included in the Online Assessment Catalogue</vt:lpstr>
      <vt:lpstr>Hover on the number to see a description of the method.</vt:lpstr>
      <vt:lpstr>How to Use Methods 1 and 2</vt:lpstr>
      <vt:lpstr>How to Use Methods 1 and 2</vt:lpstr>
      <vt:lpstr>How to Use Methods 1 and 2</vt:lpstr>
      <vt:lpstr>How to Use Methods 1 and 2</vt:lpstr>
      <vt:lpstr>How to Use Methods 1 and 2</vt:lpstr>
      <vt:lpstr>How to Use Methods 1 and 2</vt:lpstr>
      <vt:lpstr>Example Achievement Change Table</vt:lpstr>
      <vt:lpstr>How to Use Method 3</vt:lpstr>
      <vt:lpstr>Documenting Teacher Instruction is Essential!</vt:lpstr>
      <vt:lpstr>Documenting Teacher Instruction</vt:lpstr>
      <vt:lpstr>Teacher Reflections on the  Assessment and Student Learning </vt:lpstr>
      <vt:lpstr>Teacher Reflections on the  Assessment and Student Learning </vt:lpstr>
      <vt:lpstr>Putting it All Together</vt:lpstr>
      <vt:lpstr>How to Use the MAEIA Results  for Educator Effectiveness</vt:lpstr>
      <vt:lpstr>maeia-artsednetwork.org </vt:lpstr>
      <vt:lpstr>Contact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2016-10-03T01:34:26Z</cp:lastPrinted>
  <dcterms:created xsi:type="dcterms:W3CDTF">2016-10-26T20:12:57Z</dcterms:created>
  <dcterms:modified xsi:type="dcterms:W3CDTF">2016-12-12T15:20:34Z</dcterms:modified>
</cp:coreProperties>
</file>