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embedTrueTypeFonts="1" saveSubsetFonts="1" autoCompressPictures="0">
  <p:sldMasterIdLst>
    <p:sldMasterId id="2147483648" r:id="rId1"/>
  </p:sldMasterIdLst>
  <p:notesMasterIdLst>
    <p:notesMasterId r:id="rId15"/>
  </p:notesMasterIdLst>
  <p:sldIdLst>
    <p:sldId id="256" r:id="rId2"/>
    <p:sldId id="258" r:id="rId3"/>
    <p:sldId id="315" r:id="rId4"/>
    <p:sldId id="298" r:id="rId5"/>
    <p:sldId id="299" r:id="rId6"/>
    <p:sldId id="300" r:id="rId7"/>
    <p:sldId id="301" r:id="rId8"/>
    <p:sldId id="302" r:id="rId9"/>
    <p:sldId id="314" r:id="rId10"/>
    <p:sldId id="320" r:id="rId11"/>
    <p:sldId id="321" r:id="rId12"/>
    <p:sldId id="294" r:id="rId13"/>
    <p:sldId id="322"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nTStjv1XV1VQ+vTmtxpOZmiOd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622487-2FBF-4A41-9682-0825FD68F98C}">
  <a:tblStyle styleId="{F5622487-2FBF-4A41-9682-0825FD68F98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0228" autoAdjust="0"/>
  </p:normalViewPr>
  <p:slideViewPr>
    <p:cSldViewPr snapToGrid="0">
      <p:cViewPr varScale="1">
        <p:scale>
          <a:sx n="85" d="100"/>
          <a:sy n="85" d="100"/>
        </p:scale>
        <p:origin x="3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Add the title of your presentation on the left-hand side of the slide.</a:t>
            </a:r>
            <a:endParaRPr dirty="0"/>
          </a:p>
        </p:txBody>
      </p:sp>
      <p:sp>
        <p:nvSpPr>
          <p:cNvPr id="210" name="Google Shape;2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in the objectives for your session.  You can also change the title to be Agenda or Outline if that better suits your presentation.</a:t>
            </a:r>
            <a:endParaRPr/>
          </a:p>
        </p:txBody>
      </p:sp>
      <p:sp>
        <p:nvSpPr>
          <p:cNvPr id="230" name="Google Shape;23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219f0812b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4" name="Google Shape;1014;g219f0812b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53"/>
          <p:cNvSpPr/>
          <p:nvPr/>
        </p:nvSpPr>
        <p:spPr>
          <a:xfrm>
            <a:off x="3175" y="6400800"/>
            <a:ext cx="12188825" cy="457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53"/>
          <p:cNvSpPr txBox="1">
            <a:spLocks noGrp="1"/>
          </p:cNvSpPr>
          <p:nvPr>
            <p:ph type="ctrTitle"/>
          </p:nvPr>
        </p:nvSpPr>
        <p:spPr>
          <a:xfrm>
            <a:off x="5949010" y="303826"/>
            <a:ext cx="6076848"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8000"/>
              <a:buFont typeface="Roboto"/>
              <a:buNone/>
              <a:defRPr sz="8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3"/>
          <p:cNvSpPr txBox="1">
            <a:spLocks noGrp="1"/>
          </p:cNvSpPr>
          <p:nvPr>
            <p:ph type="subTitle" idx="1"/>
          </p:nvPr>
        </p:nvSpPr>
        <p:spPr>
          <a:xfrm>
            <a:off x="5949010" y="4034182"/>
            <a:ext cx="6065173"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1"/>
                </a:solidFill>
                <a:latin typeface="Roboto"/>
                <a:ea typeface="Roboto"/>
                <a:cs typeface="Roboto"/>
                <a:sym typeface="Roboto"/>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0" name="Google Shape;20;p53"/>
          <p:cNvSpPr txBox="1">
            <a:spLocks noGrp="1"/>
          </p:cNvSpPr>
          <p:nvPr>
            <p:ph type="dt" idx="10"/>
          </p:nvPr>
        </p:nvSpPr>
        <p:spPr>
          <a:xfrm>
            <a:off x="1097280" y="6505207"/>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3"/>
          <p:cNvSpPr txBox="1">
            <a:spLocks noGrp="1"/>
          </p:cNvSpPr>
          <p:nvPr>
            <p:ph type="ftr" idx="11"/>
          </p:nvPr>
        </p:nvSpPr>
        <p:spPr>
          <a:xfrm>
            <a:off x="3930157" y="649287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3"/>
          <p:cNvSpPr txBox="1">
            <a:spLocks noGrp="1"/>
          </p:cNvSpPr>
          <p:nvPr>
            <p:ph type="sldNum" idx="12"/>
          </p:nvPr>
        </p:nvSpPr>
        <p:spPr>
          <a:xfrm>
            <a:off x="8987434" y="6471212"/>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53"/>
          <p:cNvSpPr>
            <a:spLocks noGrp="1"/>
          </p:cNvSpPr>
          <p:nvPr>
            <p:ph type="pic" idx="2"/>
          </p:nvPr>
        </p:nvSpPr>
        <p:spPr>
          <a:xfrm>
            <a:off x="923365" y="777382"/>
            <a:ext cx="4450323" cy="4821238"/>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55"/>
          <p:cNvSpPr txBox="1">
            <a:spLocks noGrp="1"/>
          </p:cNvSpPr>
          <p:nvPr>
            <p:ph type="body" idx="1"/>
          </p:nvPr>
        </p:nvSpPr>
        <p:spPr>
          <a:xfrm>
            <a:off x="1097280" y="1474694"/>
            <a:ext cx="10058400" cy="43944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dk1"/>
              </a:buClr>
              <a:buSzPts val="2000"/>
              <a:buFont typeface="Arial"/>
              <a:buChar char="•"/>
              <a:defRPr/>
            </a:lvl1pPr>
            <a:lvl2pPr marL="914400" lvl="1" indent="-342900" algn="l">
              <a:lnSpc>
                <a:spcPct val="90000"/>
              </a:lnSpc>
              <a:spcBef>
                <a:spcPts val="200"/>
              </a:spcBef>
              <a:spcAft>
                <a:spcPts val="0"/>
              </a:spcAft>
              <a:buClr>
                <a:schemeClr val="dk1"/>
              </a:buClr>
              <a:buSzPts val="1800"/>
              <a:buFont typeface="Arial"/>
              <a:buChar char="•"/>
              <a:defRPr/>
            </a:lvl2pPr>
            <a:lvl3pPr marL="1371600" lvl="2" indent="-317500" algn="l">
              <a:lnSpc>
                <a:spcPct val="90000"/>
              </a:lnSpc>
              <a:spcBef>
                <a:spcPts val="400"/>
              </a:spcBef>
              <a:spcAft>
                <a:spcPts val="0"/>
              </a:spcAft>
              <a:buClr>
                <a:schemeClr val="dk1"/>
              </a:buClr>
              <a:buSzPts val="1400"/>
              <a:buFont typeface="Arial"/>
              <a:buChar char="•"/>
              <a:defRPr/>
            </a:lvl3pPr>
            <a:lvl4pPr marL="1828800" lvl="3" indent="-317500" algn="l">
              <a:lnSpc>
                <a:spcPct val="90000"/>
              </a:lnSpc>
              <a:spcBef>
                <a:spcPts val="400"/>
              </a:spcBef>
              <a:spcAft>
                <a:spcPts val="0"/>
              </a:spcAft>
              <a:buClr>
                <a:schemeClr val="dk1"/>
              </a:buClr>
              <a:buSzPts val="1400"/>
              <a:buFont typeface="Arial"/>
              <a:buChar char="•"/>
              <a:defRPr/>
            </a:lvl4pPr>
            <a:lvl5pPr marL="2286000" lvl="4" indent="-317500" algn="l">
              <a:lnSpc>
                <a:spcPct val="90000"/>
              </a:lnSpc>
              <a:spcBef>
                <a:spcPts val="400"/>
              </a:spcBef>
              <a:spcAft>
                <a:spcPts val="0"/>
              </a:spcAft>
              <a:buClr>
                <a:schemeClr val="dk1"/>
              </a:buClr>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55"/>
          <p:cNvSpPr txBox="1">
            <a:spLocks noGrp="1"/>
          </p:cNvSpPr>
          <p:nvPr>
            <p:ph type="dt" idx="10"/>
          </p:nvPr>
        </p:nvSpPr>
        <p:spPr>
          <a:xfrm>
            <a:off x="1097280" y="6505207"/>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5"/>
          <p:cNvSpPr txBox="1">
            <a:spLocks noGrp="1"/>
          </p:cNvSpPr>
          <p:nvPr>
            <p:ph type="ftr" idx="11"/>
          </p:nvPr>
        </p:nvSpPr>
        <p:spPr>
          <a:xfrm>
            <a:off x="3930157" y="649287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5"/>
          <p:cNvSpPr txBox="1">
            <a:spLocks noGrp="1"/>
          </p:cNvSpPr>
          <p:nvPr>
            <p:ph type="sldNum" idx="12"/>
          </p:nvPr>
        </p:nvSpPr>
        <p:spPr>
          <a:xfrm>
            <a:off x="8987434" y="6471212"/>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55"/>
          <p:cNvSpPr txBox="1">
            <a:spLocks noGrp="1"/>
          </p:cNvSpPr>
          <p:nvPr>
            <p:ph type="title"/>
          </p:nvPr>
        </p:nvSpPr>
        <p:spPr>
          <a:xfrm>
            <a:off x="1097280" y="72430"/>
            <a:ext cx="10058400" cy="811573"/>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4800"/>
              <a:buFont typeface="Roboto"/>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5"/>
          <p:cNvSpPr/>
          <p:nvPr/>
        </p:nvSpPr>
        <p:spPr>
          <a:xfrm>
            <a:off x="3894666" y="872959"/>
            <a:ext cx="4402667" cy="656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pic>
        <p:nvPicPr>
          <p:cNvPr id="38" name="Google Shape;38;p55" descr="A picture containing text, vector graphics&#10;&#10;Description automatically generated"/>
          <p:cNvPicPr preferRelativeResize="0"/>
          <p:nvPr/>
        </p:nvPicPr>
        <p:blipFill rotWithShape="1">
          <a:blip r:embed="rId2">
            <a:alphaModFix/>
          </a:blip>
          <a:srcRect/>
          <a:stretch/>
        </p:blipFill>
        <p:spPr>
          <a:xfrm>
            <a:off x="11155680" y="6117780"/>
            <a:ext cx="1002830" cy="7748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39"/>
        <p:cNvGrpSpPr/>
        <p:nvPr/>
      </p:nvGrpSpPr>
      <p:grpSpPr>
        <a:xfrm>
          <a:off x="0" y="0"/>
          <a:ext cx="0" cy="0"/>
          <a:chOff x="0" y="0"/>
          <a:chExt cx="0" cy="0"/>
        </a:xfrm>
      </p:grpSpPr>
      <p:sp>
        <p:nvSpPr>
          <p:cNvPr id="40" name="Google Shape;40;p56"/>
          <p:cNvSpPr/>
          <p:nvPr/>
        </p:nvSpPr>
        <p:spPr>
          <a:xfrm>
            <a:off x="0" y="4953000"/>
            <a:ext cx="12188825" cy="1905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56"/>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56"/>
          <p:cNvSpPr txBox="1">
            <a:spLocks noGrp="1"/>
          </p:cNvSpPr>
          <p:nvPr>
            <p:ph type="title"/>
          </p:nvPr>
        </p:nvSpPr>
        <p:spPr>
          <a:xfrm>
            <a:off x="651092" y="1540032"/>
            <a:ext cx="7587332"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chemeClr val="dk1"/>
              </a:buClr>
              <a:buSzPts val="3600"/>
              <a:buFont typeface="Roboto"/>
              <a:buNone/>
              <a:defRPr sz="3600"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6"/>
          <p:cNvSpPr txBox="1">
            <a:spLocks noGrp="1"/>
          </p:cNvSpPr>
          <p:nvPr>
            <p:ph type="body" idx="1"/>
          </p:nvPr>
        </p:nvSpPr>
        <p:spPr>
          <a:xfrm>
            <a:off x="655648" y="3159651"/>
            <a:ext cx="736954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chemeClr val="dk1"/>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44" name="Google Shape;44;p56"/>
          <p:cNvSpPr txBox="1">
            <a:spLocks noGrp="1"/>
          </p:cNvSpPr>
          <p:nvPr>
            <p:ph type="dt" idx="10"/>
          </p:nvPr>
        </p:nvSpPr>
        <p:spPr>
          <a:xfrm>
            <a:off x="1097280" y="6505207"/>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6"/>
          <p:cNvSpPr txBox="1">
            <a:spLocks noGrp="1"/>
          </p:cNvSpPr>
          <p:nvPr>
            <p:ph type="ftr" idx="11"/>
          </p:nvPr>
        </p:nvSpPr>
        <p:spPr>
          <a:xfrm>
            <a:off x="3930157" y="649287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6"/>
          <p:cNvSpPr txBox="1">
            <a:spLocks noGrp="1"/>
          </p:cNvSpPr>
          <p:nvPr>
            <p:ph type="sldNum" idx="12"/>
          </p:nvPr>
        </p:nvSpPr>
        <p:spPr>
          <a:xfrm>
            <a:off x="8987434" y="6471212"/>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56" descr="A picture containing text, vector graphics&#10;&#10;Description automatically generated"/>
          <p:cNvPicPr preferRelativeResize="0"/>
          <p:nvPr/>
        </p:nvPicPr>
        <p:blipFill rotWithShape="1">
          <a:blip r:embed="rId2">
            <a:alphaModFix/>
          </a:blip>
          <a:srcRect/>
          <a:stretch/>
        </p:blipFill>
        <p:spPr>
          <a:xfrm>
            <a:off x="11189170" y="0"/>
            <a:ext cx="1002830" cy="7748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63"/>
          <p:cNvSpPr/>
          <p:nvPr/>
        </p:nvSpPr>
        <p:spPr>
          <a:xfrm>
            <a:off x="16" y="0"/>
            <a:ext cx="4050791" cy="68580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50" name="Google Shape;50;p6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6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Roboto"/>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3"/>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dk1"/>
              </a:buClr>
              <a:buSzPts val="2000"/>
              <a:buFont typeface="Arial"/>
              <a:buChar char="•"/>
              <a:defRPr/>
            </a:lvl1pPr>
            <a:lvl2pPr marL="914400" lvl="1" indent="-342900" algn="l">
              <a:lnSpc>
                <a:spcPct val="90000"/>
              </a:lnSpc>
              <a:spcBef>
                <a:spcPts val="200"/>
              </a:spcBef>
              <a:spcAft>
                <a:spcPts val="0"/>
              </a:spcAft>
              <a:buClr>
                <a:schemeClr val="dk1"/>
              </a:buClr>
              <a:buSzPts val="1800"/>
              <a:buFont typeface="Arial"/>
              <a:buChar char="•"/>
              <a:defRPr/>
            </a:lvl2pPr>
            <a:lvl3pPr marL="1371600" lvl="2" indent="-317500" algn="l">
              <a:lnSpc>
                <a:spcPct val="90000"/>
              </a:lnSpc>
              <a:spcBef>
                <a:spcPts val="400"/>
              </a:spcBef>
              <a:spcAft>
                <a:spcPts val="0"/>
              </a:spcAft>
              <a:buClr>
                <a:schemeClr val="dk1"/>
              </a:buClr>
              <a:buSzPts val="1400"/>
              <a:buFont typeface="Arial"/>
              <a:buChar char="•"/>
              <a:defRPr/>
            </a:lvl3pPr>
            <a:lvl4pPr marL="1828800" lvl="3" indent="-317500" algn="l">
              <a:lnSpc>
                <a:spcPct val="90000"/>
              </a:lnSpc>
              <a:spcBef>
                <a:spcPts val="400"/>
              </a:spcBef>
              <a:spcAft>
                <a:spcPts val="0"/>
              </a:spcAft>
              <a:buClr>
                <a:schemeClr val="dk1"/>
              </a:buClr>
              <a:buSzPts val="1400"/>
              <a:buFont typeface="Arial"/>
              <a:buChar char="•"/>
              <a:defRPr/>
            </a:lvl4pPr>
            <a:lvl5pPr marL="2286000" lvl="4" indent="-317500" algn="l">
              <a:lnSpc>
                <a:spcPct val="90000"/>
              </a:lnSpc>
              <a:spcBef>
                <a:spcPts val="400"/>
              </a:spcBef>
              <a:spcAft>
                <a:spcPts val="0"/>
              </a:spcAft>
              <a:buClr>
                <a:schemeClr val="dk1"/>
              </a:buClr>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6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4" name="Google Shape;54;p6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3"/>
          <p:cNvSpPr txBox="1">
            <a:spLocks noGrp="1"/>
          </p:cNvSpPr>
          <p:nvPr>
            <p:ph type="sldNum" idx="12"/>
          </p:nvPr>
        </p:nvSpPr>
        <p:spPr>
          <a:xfrm>
            <a:off x="8987434" y="6471212"/>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3" descr="A picture containing text, vector graphics&#10;&#10;Description automatically generated"/>
          <p:cNvPicPr preferRelativeResize="0"/>
          <p:nvPr/>
        </p:nvPicPr>
        <p:blipFill rotWithShape="1">
          <a:blip r:embed="rId2">
            <a:alphaModFix/>
          </a:blip>
          <a:srcRect/>
          <a:stretch/>
        </p:blipFill>
        <p:spPr>
          <a:xfrm>
            <a:off x="11155680" y="6117780"/>
            <a:ext cx="1002830" cy="7748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3"/>
        <p:cNvGrpSpPr/>
        <p:nvPr/>
      </p:nvGrpSpPr>
      <p:grpSpPr>
        <a:xfrm>
          <a:off x="0" y="0"/>
          <a:ext cx="0" cy="0"/>
          <a:chOff x="0" y="0"/>
          <a:chExt cx="0" cy="0"/>
        </a:xfrm>
      </p:grpSpPr>
      <p:sp>
        <p:nvSpPr>
          <p:cNvPr id="134" name="Google Shape;134;p60"/>
          <p:cNvSpPr txBox="1">
            <a:spLocks noGrp="1"/>
          </p:cNvSpPr>
          <p:nvPr>
            <p:ph type="title"/>
          </p:nvPr>
        </p:nvSpPr>
        <p:spPr>
          <a:xfrm>
            <a:off x="1097280" y="21663"/>
            <a:ext cx="10058400" cy="793644"/>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4800"/>
              <a:buFont typeface="Robot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60"/>
          <p:cNvSpPr txBox="1">
            <a:spLocks noGrp="1"/>
          </p:cNvSpPr>
          <p:nvPr>
            <p:ph type="dt" idx="10"/>
          </p:nvPr>
        </p:nvSpPr>
        <p:spPr>
          <a:xfrm>
            <a:off x="1097280" y="6505207"/>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60"/>
          <p:cNvSpPr txBox="1">
            <a:spLocks noGrp="1"/>
          </p:cNvSpPr>
          <p:nvPr>
            <p:ph type="ftr" idx="11"/>
          </p:nvPr>
        </p:nvSpPr>
        <p:spPr>
          <a:xfrm>
            <a:off x="3930157" y="649287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0"/>
          <p:cNvSpPr txBox="1">
            <a:spLocks noGrp="1"/>
          </p:cNvSpPr>
          <p:nvPr>
            <p:ph type="sldNum" idx="12"/>
          </p:nvPr>
        </p:nvSpPr>
        <p:spPr>
          <a:xfrm>
            <a:off x="8987434" y="6471212"/>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60"/>
          <p:cNvSpPr txBox="1">
            <a:spLocks noGrp="1"/>
          </p:cNvSpPr>
          <p:nvPr>
            <p:ph type="body" idx="1"/>
          </p:nvPr>
        </p:nvSpPr>
        <p:spPr>
          <a:xfrm>
            <a:off x="1097278" y="1376080"/>
            <a:ext cx="5843017" cy="4493013"/>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dk1"/>
              </a:buClr>
              <a:buSzPts val="2000"/>
              <a:buFont typeface="Arial"/>
              <a:buChar char="•"/>
              <a:defRPr/>
            </a:lvl1pPr>
            <a:lvl2pPr marL="914400" lvl="1" indent="-342900" algn="l">
              <a:lnSpc>
                <a:spcPct val="90000"/>
              </a:lnSpc>
              <a:spcBef>
                <a:spcPts val="200"/>
              </a:spcBef>
              <a:spcAft>
                <a:spcPts val="0"/>
              </a:spcAft>
              <a:buClr>
                <a:schemeClr val="dk1"/>
              </a:buClr>
              <a:buSzPts val="1800"/>
              <a:buFont typeface="Arial"/>
              <a:buChar char="•"/>
              <a:defRPr/>
            </a:lvl2pPr>
            <a:lvl3pPr marL="1371600" lvl="2" indent="-317500" algn="l">
              <a:lnSpc>
                <a:spcPct val="90000"/>
              </a:lnSpc>
              <a:spcBef>
                <a:spcPts val="400"/>
              </a:spcBef>
              <a:spcAft>
                <a:spcPts val="0"/>
              </a:spcAft>
              <a:buClr>
                <a:schemeClr val="dk1"/>
              </a:buClr>
              <a:buSzPts val="1400"/>
              <a:buFont typeface="Arial"/>
              <a:buChar char="•"/>
              <a:defRPr/>
            </a:lvl3pPr>
            <a:lvl4pPr marL="1828800" lvl="3" indent="-317500" algn="l">
              <a:lnSpc>
                <a:spcPct val="90000"/>
              </a:lnSpc>
              <a:spcBef>
                <a:spcPts val="400"/>
              </a:spcBef>
              <a:spcAft>
                <a:spcPts val="0"/>
              </a:spcAft>
              <a:buClr>
                <a:schemeClr val="dk1"/>
              </a:buClr>
              <a:buSzPts val="1400"/>
              <a:buFont typeface="Arial"/>
              <a:buChar char="•"/>
              <a:defRPr/>
            </a:lvl4pPr>
            <a:lvl5pPr marL="2286000" lvl="4" indent="-317500" algn="l">
              <a:lnSpc>
                <a:spcPct val="90000"/>
              </a:lnSpc>
              <a:spcBef>
                <a:spcPts val="400"/>
              </a:spcBef>
              <a:spcAft>
                <a:spcPts val="0"/>
              </a:spcAft>
              <a:buClr>
                <a:schemeClr val="dk1"/>
              </a:buClr>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9" name="Google Shape;139;p60"/>
          <p:cNvSpPr>
            <a:spLocks noGrp="1"/>
          </p:cNvSpPr>
          <p:nvPr>
            <p:ph type="pic" idx="2"/>
          </p:nvPr>
        </p:nvSpPr>
        <p:spPr>
          <a:xfrm>
            <a:off x="7068312" y="1376363"/>
            <a:ext cx="4636326" cy="4492625"/>
          </a:xfrm>
          <a:prstGeom prst="rect">
            <a:avLst/>
          </a:prstGeom>
          <a:noFill/>
          <a:ln>
            <a:noFill/>
          </a:ln>
        </p:spPr>
      </p:sp>
      <p:pic>
        <p:nvPicPr>
          <p:cNvPr id="140" name="Google Shape;140;p60" descr="A picture containing text, vector graphics&#10;&#10;Description automatically generated"/>
          <p:cNvPicPr preferRelativeResize="0"/>
          <p:nvPr/>
        </p:nvPicPr>
        <p:blipFill rotWithShape="1">
          <a:blip r:embed="rId2">
            <a:alphaModFix/>
          </a:blip>
          <a:srcRect/>
          <a:stretch/>
        </p:blipFill>
        <p:spPr>
          <a:xfrm>
            <a:off x="11155680" y="6117780"/>
            <a:ext cx="1002830" cy="774853"/>
          </a:xfrm>
          <a:prstGeom prst="rect">
            <a:avLst/>
          </a:prstGeom>
          <a:noFill/>
          <a:ln>
            <a:noFill/>
          </a:ln>
        </p:spPr>
      </p:pic>
      <p:sp>
        <p:nvSpPr>
          <p:cNvPr id="141" name="Google Shape;141;p60"/>
          <p:cNvSpPr/>
          <p:nvPr/>
        </p:nvSpPr>
        <p:spPr>
          <a:xfrm>
            <a:off x="3894666" y="872959"/>
            <a:ext cx="4402667" cy="656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p65"/>
          <p:cNvSpPr/>
          <p:nvPr/>
        </p:nvSpPr>
        <p:spPr>
          <a:xfrm>
            <a:off x="3175" y="6400800"/>
            <a:ext cx="12188825" cy="457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6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65"/>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8000"/>
              <a:buFont typeface="Roboto"/>
              <a:buNone/>
              <a:defRPr sz="8000"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65"/>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1"/>
                </a:solidFill>
                <a:latin typeface="Roboto"/>
                <a:ea typeface="Roboto"/>
                <a:cs typeface="Roboto"/>
                <a:sym typeface="Roboto"/>
              </a:defRPr>
            </a:lvl1pPr>
            <a:lvl2pPr marL="914400" lvl="1" indent="-228600" algn="l">
              <a:lnSpc>
                <a:spcPct val="90000"/>
              </a:lnSpc>
              <a:spcBef>
                <a:spcPts val="200"/>
              </a:spcBef>
              <a:spcAft>
                <a:spcPts val="0"/>
              </a:spcAft>
              <a:buSzPts val="1800"/>
              <a:buNone/>
              <a:defRPr sz="1800">
                <a:solidFill>
                  <a:srgbClr val="919191"/>
                </a:solidFill>
              </a:defRPr>
            </a:lvl2pPr>
            <a:lvl3pPr marL="1371600" lvl="2" indent="-228600" algn="l">
              <a:lnSpc>
                <a:spcPct val="90000"/>
              </a:lnSpc>
              <a:spcBef>
                <a:spcPts val="400"/>
              </a:spcBef>
              <a:spcAft>
                <a:spcPts val="0"/>
              </a:spcAft>
              <a:buSzPts val="1600"/>
              <a:buNone/>
              <a:defRPr sz="1600">
                <a:solidFill>
                  <a:srgbClr val="919191"/>
                </a:solidFill>
              </a:defRPr>
            </a:lvl3pPr>
            <a:lvl4pPr marL="1828800" lvl="3" indent="-228600" algn="l">
              <a:lnSpc>
                <a:spcPct val="90000"/>
              </a:lnSpc>
              <a:spcBef>
                <a:spcPts val="400"/>
              </a:spcBef>
              <a:spcAft>
                <a:spcPts val="0"/>
              </a:spcAft>
              <a:buSzPts val="1400"/>
              <a:buNone/>
              <a:defRPr sz="1400">
                <a:solidFill>
                  <a:srgbClr val="919191"/>
                </a:solidFill>
              </a:defRPr>
            </a:lvl4pPr>
            <a:lvl5pPr marL="2286000" lvl="4" indent="-228600" algn="l">
              <a:lnSpc>
                <a:spcPct val="90000"/>
              </a:lnSpc>
              <a:spcBef>
                <a:spcPts val="400"/>
              </a:spcBef>
              <a:spcAft>
                <a:spcPts val="0"/>
              </a:spcAft>
              <a:buSzPts val="1400"/>
              <a:buNone/>
              <a:defRPr sz="1400">
                <a:solidFill>
                  <a:srgbClr val="919191"/>
                </a:solidFill>
              </a:defRPr>
            </a:lvl5pPr>
            <a:lvl6pPr marL="2743200" lvl="5" indent="-228600" algn="l">
              <a:lnSpc>
                <a:spcPct val="90000"/>
              </a:lnSpc>
              <a:spcBef>
                <a:spcPts val="400"/>
              </a:spcBef>
              <a:spcAft>
                <a:spcPts val="0"/>
              </a:spcAft>
              <a:buSzPts val="1400"/>
              <a:buNone/>
              <a:defRPr sz="1400">
                <a:solidFill>
                  <a:srgbClr val="919191"/>
                </a:solidFill>
              </a:defRPr>
            </a:lvl6pPr>
            <a:lvl7pPr marL="3200400" lvl="6" indent="-228600" algn="l">
              <a:lnSpc>
                <a:spcPct val="90000"/>
              </a:lnSpc>
              <a:spcBef>
                <a:spcPts val="400"/>
              </a:spcBef>
              <a:spcAft>
                <a:spcPts val="0"/>
              </a:spcAft>
              <a:buSzPts val="1400"/>
              <a:buNone/>
              <a:defRPr sz="1400">
                <a:solidFill>
                  <a:srgbClr val="919191"/>
                </a:solidFill>
              </a:defRPr>
            </a:lvl7pPr>
            <a:lvl8pPr marL="3657600" lvl="7" indent="-228600" algn="l">
              <a:lnSpc>
                <a:spcPct val="90000"/>
              </a:lnSpc>
              <a:spcBef>
                <a:spcPts val="400"/>
              </a:spcBef>
              <a:spcAft>
                <a:spcPts val="0"/>
              </a:spcAft>
              <a:buSzPts val="1400"/>
              <a:buNone/>
              <a:defRPr sz="1400">
                <a:solidFill>
                  <a:srgbClr val="919191"/>
                </a:solidFill>
              </a:defRPr>
            </a:lvl8pPr>
            <a:lvl9pPr marL="4114800" lvl="8" indent="-228600" algn="l">
              <a:lnSpc>
                <a:spcPct val="90000"/>
              </a:lnSpc>
              <a:spcBef>
                <a:spcPts val="400"/>
              </a:spcBef>
              <a:spcAft>
                <a:spcPts val="400"/>
              </a:spcAft>
              <a:buSzPts val="1400"/>
              <a:buNone/>
              <a:defRPr sz="1400">
                <a:solidFill>
                  <a:srgbClr val="919191"/>
                </a:solidFill>
              </a:defRPr>
            </a:lvl9pPr>
          </a:lstStyle>
          <a:p>
            <a:endParaRPr/>
          </a:p>
        </p:txBody>
      </p:sp>
      <p:sp>
        <p:nvSpPr>
          <p:cNvPr id="178" name="Google Shape;178;p65"/>
          <p:cNvSpPr txBox="1">
            <a:spLocks noGrp="1"/>
          </p:cNvSpPr>
          <p:nvPr>
            <p:ph type="dt" idx="10"/>
          </p:nvPr>
        </p:nvSpPr>
        <p:spPr>
          <a:xfrm>
            <a:off x="1097280" y="6505207"/>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65"/>
          <p:cNvSpPr txBox="1">
            <a:spLocks noGrp="1"/>
          </p:cNvSpPr>
          <p:nvPr>
            <p:ph type="ftr" idx="11"/>
          </p:nvPr>
        </p:nvSpPr>
        <p:spPr>
          <a:xfrm>
            <a:off x="3930157" y="649287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65"/>
          <p:cNvSpPr txBox="1">
            <a:spLocks noGrp="1"/>
          </p:cNvSpPr>
          <p:nvPr>
            <p:ph type="sldNum" idx="12"/>
          </p:nvPr>
        </p:nvSpPr>
        <p:spPr>
          <a:xfrm>
            <a:off x="8987434" y="6471212"/>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cxnSp>
        <p:nvCxnSpPr>
          <p:cNvPr id="181" name="Google Shape;181;p65"/>
          <p:cNvCxnSpPr/>
          <p:nvPr/>
        </p:nvCxnSpPr>
        <p:spPr>
          <a:xfrm>
            <a:off x="1207658" y="4343400"/>
            <a:ext cx="9875520" cy="0"/>
          </a:xfrm>
          <a:prstGeom prst="straightConnector1">
            <a:avLst/>
          </a:prstGeom>
          <a:noFill/>
          <a:ln w="9525" cap="flat" cmpd="sng">
            <a:solidFill>
              <a:srgbClr val="A1A1A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82"/>
        <p:cNvGrpSpPr/>
        <p:nvPr/>
      </p:nvGrpSpPr>
      <p:grpSpPr>
        <a:xfrm>
          <a:off x="0" y="0"/>
          <a:ext cx="0" cy="0"/>
          <a:chOff x="0" y="0"/>
          <a:chExt cx="0" cy="0"/>
        </a:xfrm>
      </p:grpSpPr>
      <p:sp>
        <p:nvSpPr>
          <p:cNvPr id="183" name="Google Shape;183;p66"/>
          <p:cNvSpPr txBox="1">
            <a:spLocks noGrp="1"/>
          </p:cNvSpPr>
          <p:nvPr>
            <p:ph type="title"/>
          </p:nvPr>
        </p:nvSpPr>
        <p:spPr>
          <a:xfrm>
            <a:off x="1097280" y="21663"/>
            <a:ext cx="10058400" cy="793644"/>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4800"/>
              <a:buFont typeface="Robot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66"/>
          <p:cNvSpPr txBox="1">
            <a:spLocks noGrp="1"/>
          </p:cNvSpPr>
          <p:nvPr>
            <p:ph type="dt" idx="10"/>
          </p:nvPr>
        </p:nvSpPr>
        <p:spPr>
          <a:xfrm>
            <a:off x="1097280" y="6505207"/>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66"/>
          <p:cNvSpPr txBox="1">
            <a:spLocks noGrp="1"/>
          </p:cNvSpPr>
          <p:nvPr>
            <p:ph type="ftr" idx="11"/>
          </p:nvPr>
        </p:nvSpPr>
        <p:spPr>
          <a:xfrm>
            <a:off x="3930157" y="649287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66"/>
          <p:cNvSpPr txBox="1">
            <a:spLocks noGrp="1"/>
          </p:cNvSpPr>
          <p:nvPr>
            <p:ph type="sldNum" idx="12"/>
          </p:nvPr>
        </p:nvSpPr>
        <p:spPr>
          <a:xfrm>
            <a:off x="8987434" y="6471212"/>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66"/>
          <p:cNvSpPr txBox="1">
            <a:spLocks noGrp="1"/>
          </p:cNvSpPr>
          <p:nvPr>
            <p:ph type="body" idx="1"/>
          </p:nvPr>
        </p:nvSpPr>
        <p:spPr>
          <a:xfrm>
            <a:off x="4974336" y="1376168"/>
            <a:ext cx="6181344" cy="4493013"/>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dk1"/>
              </a:buClr>
              <a:buSzPts val="2000"/>
              <a:buFont typeface="Arial"/>
              <a:buChar char="•"/>
              <a:defRPr/>
            </a:lvl1pPr>
            <a:lvl2pPr marL="914400" lvl="1" indent="-342900" algn="l">
              <a:lnSpc>
                <a:spcPct val="90000"/>
              </a:lnSpc>
              <a:spcBef>
                <a:spcPts val="200"/>
              </a:spcBef>
              <a:spcAft>
                <a:spcPts val="0"/>
              </a:spcAft>
              <a:buClr>
                <a:schemeClr val="dk1"/>
              </a:buClr>
              <a:buSzPts val="1800"/>
              <a:buFont typeface="Arial"/>
              <a:buChar char="•"/>
              <a:defRPr/>
            </a:lvl2pPr>
            <a:lvl3pPr marL="1371600" lvl="2" indent="-317500" algn="l">
              <a:lnSpc>
                <a:spcPct val="90000"/>
              </a:lnSpc>
              <a:spcBef>
                <a:spcPts val="400"/>
              </a:spcBef>
              <a:spcAft>
                <a:spcPts val="0"/>
              </a:spcAft>
              <a:buClr>
                <a:schemeClr val="dk1"/>
              </a:buClr>
              <a:buSzPts val="1400"/>
              <a:buFont typeface="Arial"/>
              <a:buChar char="•"/>
              <a:defRPr/>
            </a:lvl3pPr>
            <a:lvl4pPr marL="1828800" lvl="3" indent="-317500" algn="l">
              <a:lnSpc>
                <a:spcPct val="90000"/>
              </a:lnSpc>
              <a:spcBef>
                <a:spcPts val="400"/>
              </a:spcBef>
              <a:spcAft>
                <a:spcPts val="0"/>
              </a:spcAft>
              <a:buClr>
                <a:schemeClr val="dk1"/>
              </a:buClr>
              <a:buSzPts val="1400"/>
              <a:buFont typeface="Arial"/>
              <a:buChar char="•"/>
              <a:defRPr/>
            </a:lvl4pPr>
            <a:lvl5pPr marL="2286000" lvl="4" indent="-317500" algn="l">
              <a:lnSpc>
                <a:spcPct val="90000"/>
              </a:lnSpc>
              <a:spcBef>
                <a:spcPts val="400"/>
              </a:spcBef>
              <a:spcAft>
                <a:spcPts val="0"/>
              </a:spcAft>
              <a:buClr>
                <a:schemeClr val="dk1"/>
              </a:buClr>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88" name="Google Shape;188;p66"/>
          <p:cNvSpPr>
            <a:spLocks noGrp="1"/>
          </p:cNvSpPr>
          <p:nvPr>
            <p:ph type="pic" idx="2"/>
          </p:nvPr>
        </p:nvSpPr>
        <p:spPr>
          <a:xfrm>
            <a:off x="570411" y="1388970"/>
            <a:ext cx="4275909" cy="4492625"/>
          </a:xfrm>
          <a:prstGeom prst="rect">
            <a:avLst/>
          </a:prstGeom>
          <a:noFill/>
          <a:ln>
            <a:noFill/>
          </a:ln>
        </p:spPr>
      </p:sp>
      <p:pic>
        <p:nvPicPr>
          <p:cNvPr id="189" name="Google Shape;189;p66" descr="A picture containing text, vector graphics&#10;&#10;Description automatically generated"/>
          <p:cNvPicPr preferRelativeResize="0"/>
          <p:nvPr/>
        </p:nvPicPr>
        <p:blipFill rotWithShape="1">
          <a:blip r:embed="rId2">
            <a:alphaModFix/>
          </a:blip>
          <a:srcRect/>
          <a:stretch/>
        </p:blipFill>
        <p:spPr>
          <a:xfrm>
            <a:off x="11155680" y="6117780"/>
            <a:ext cx="1002830" cy="774853"/>
          </a:xfrm>
          <a:prstGeom prst="rect">
            <a:avLst/>
          </a:prstGeom>
          <a:noFill/>
          <a:ln>
            <a:noFill/>
          </a:ln>
        </p:spPr>
      </p:pic>
      <p:sp>
        <p:nvSpPr>
          <p:cNvPr id="190" name="Google Shape;190;p66"/>
          <p:cNvSpPr/>
          <p:nvPr/>
        </p:nvSpPr>
        <p:spPr>
          <a:xfrm>
            <a:off x="3894666" y="872959"/>
            <a:ext cx="4402667" cy="656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191"/>
        <p:cNvGrpSpPr/>
        <p:nvPr/>
      </p:nvGrpSpPr>
      <p:grpSpPr>
        <a:xfrm>
          <a:off x="0" y="0"/>
          <a:ext cx="0" cy="0"/>
          <a:chOff x="0" y="0"/>
          <a:chExt cx="0" cy="0"/>
        </a:xfrm>
      </p:grpSpPr>
      <p:sp>
        <p:nvSpPr>
          <p:cNvPr id="192" name="Google Shape;192;p67"/>
          <p:cNvSpPr txBox="1">
            <a:spLocks noGrp="1"/>
          </p:cNvSpPr>
          <p:nvPr>
            <p:ph type="title"/>
          </p:nvPr>
        </p:nvSpPr>
        <p:spPr>
          <a:xfrm>
            <a:off x="1097280" y="21663"/>
            <a:ext cx="10058400" cy="793644"/>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4800"/>
              <a:buFont typeface="Robot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67"/>
          <p:cNvSpPr txBox="1">
            <a:spLocks noGrp="1"/>
          </p:cNvSpPr>
          <p:nvPr>
            <p:ph type="dt" idx="10"/>
          </p:nvPr>
        </p:nvSpPr>
        <p:spPr>
          <a:xfrm>
            <a:off x="1097280" y="6505207"/>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67"/>
          <p:cNvSpPr txBox="1">
            <a:spLocks noGrp="1"/>
          </p:cNvSpPr>
          <p:nvPr>
            <p:ph type="ftr" idx="11"/>
          </p:nvPr>
        </p:nvSpPr>
        <p:spPr>
          <a:xfrm>
            <a:off x="3930157" y="649287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67"/>
          <p:cNvSpPr txBox="1">
            <a:spLocks noGrp="1"/>
          </p:cNvSpPr>
          <p:nvPr>
            <p:ph type="sldNum" idx="12"/>
          </p:nvPr>
        </p:nvSpPr>
        <p:spPr>
          <a:xfrm>
            <a:off x="8987434" y="6471212"/>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196" name="Google Shape;196;p67" descr="A picture containing text, vector graphics&#10;&#10;Description automatically generated"/>
          <p:cNvPicPr preferRelativeResize="0"/>
          <p:nvPr/>
        </p:nvPicPr>
        <p:blipFill rotWithShape="1">
          <a:blip r:embed="rId2">
            <a:alphaModFix/>
          </a:blip>
          <a:srcRect/>
          <a:stretch/>
        </p:blipFill>
        <p:spPr>
          <a:xfrm>
            <a:off x="11155680" y="6117780"/>
            <a:ext cx="1002830" cy="774853"/>
          </a:xfrm>
          <a:prstGeom prst="rect">
            <a:avLst/>
          </a:prstGeom>
          <a:noFill/>
          <a:ln>
            <a:noFill/>
          </a:ln>
        </p:spPr>
      </p:pic>
      <p:sp>
        <p:nvSpPr>
          <p:cNvPr id="197" name="Google Shape;197;p67"/>
          <p:cNvSpPr/>
          <p:nvPr/>
        </p:nvSpPr>
        <p:spPr>
          <a:xfrm>
            <a:off x="3894666" y="872959"/>
            <a:ext cx="4402667" cy="656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Divider Slide">
  <p:cSld name="1_Divider Slide">
    <p:spTree>
      <p:nvGrpSpPr>
        <p:cNvPr id="1" name="Shape 198"/>
        <p:cNvGrpSpPr/>
        <p:nvPr/>
      </p:nvGrpSpPr>
      <p:grpSpPr>
        <a:xfrm>
          <a:off x="0" y="0"/>
          <a:ext cx="0" cy="0"/>
          <a:chOff x="0" y="0"/>
          <a:chExt cx="0" cy="0"/>
        </a:xfrm>
      </p:grpSpPr>
      <p:sp>
        <p:nvSpPr>
          <p:cNvPr id="199" name="Google Shape;199;p68"/>
          <p:cNvSpPr/>
          <p:nvPr/>
        </p:nvSpPr>
        <p:spPr>
          <a:xfrm>
            <a:off x="0" y="4953000"/>
            <a:ext cx="12188825" cy="1905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8"/>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68"/>
          <p:cNvSpPr txBox="1">
            <a:spLocks noGrp="1"/>
          </p:cNvSpPr>
          <p:nvPr>
            <p:ph type="title"/>
          </p:nvPr>
        </p:nvSpPr>
        <p:spPr>
          <a:xfrm>
            <a:off x="651092" y="1540032"/>
            <a:ext cx="7587332"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chemeClr val="dk1"/>
              </a:buClr>
              <a:buSzPts val="3600"/>
              <a:buFont typeface="Roboto"/>
              <a:buNone/>
              <a:defRPr sz="3600"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68"/>
          <p:cNvSpPr txBox="1">
            <a:spLocks noGrp="1"/>
          </p:cNvSpPr>
          <p:nvPr>
            <p:ph type="body" idx="1"/>
          </p:nvPr>
        </p:nvSpPr>
        <p:spPr>
          <a:xfrm>
            <a:off x="655648" y="3159651"/>
            <a:ext cx="736954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chemeClr val="dk1"/>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03" name="Google Shape;203;p68"/>
          <p:cNvSpPr txBox="1">
            <a:spLocks noGrp="1"/>
          </p:cNvSpPr>
          <p:nvPr>
            <p:ph type="dt" idx="10"/>
          </p:nvPr>
        </p:nvSpPr>
        <p:spPr>
          <a:xfrm>
            <a:off x="1115941" y="6505207"/>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68"/>
          <p:cNvSpPr txBox="1">
            <a:spLocks noGrp="1"/>
          </p:cNvSpPr>
          <p:nvPr>
            <p:ph type="ftr" idx="11"/>
          </p:nvPr>
        </p:nvSpPr>
        <p:spPr>
          <a:xfrm>
            <a:off x="3948818" y="649287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68"/>
          <p:cNvSpPr txBox="1">
            <a:spLocks noGrp="1"/>
          </p:cNvSpPr>
          <p:nvPr>
            <p:ph type="sldNum" idx="12"/>
          </p:nvPr>
        </p:nvSpPr>
        <p:spPr>
          <a:xfrm>
            <a:off x="8987434" y="6471212"/>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206" name="Google Shape;206;p68" descr="A picture containing text, vector graphics&#10;&#10;Description automatically generated"/>
          <p:cNvPicPr preferRelativeResize="0"/>
          <p:nvPr/>
        </p:nvPicPr>
        <p:blipFill rotWithShape="1">
          <a:blip r:embed="rId2">
            <a:alphaModFix/>
          </a:blip>
          <a:srcRect/>
          <a:stretch/>
        </p:blipFill>
        <p:spPr>
          <a:xfrm>
            <a:off x="11189170" y="4837"/>
            <a:ext cx="1002830" cy="7748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mt="55000"/>
          </a:blip>
          <a:stretch>
            <a:fillRect/>
          </a:stretch>
        </a:blip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1097280" y="286604"/>
            <a:ext cx="10058400" cy="793644"/>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chemeClr val="dk1"/>
              </a:buClr>
              <a:buSzPts val="4800"/>
              <a:buFont typeface="Roboto"/>
              <a:buNone/>
              <a:defRPr sz="48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1097280" y="1250576"/>
            <a:ext cx="10058400" cy="4618518"/>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dk2"/>
              </a:buClr>
              <a:buSzPts val="2000"/>
              <a:buFont typeface="Arial"/>
              <a:buChar char="•"/>
              <a:defRPr sz="20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200"/>
              </a:spcBef>
              <a:spcAft>
                <a:spcPts val="0"/>
              </a:spcAft>
              <a:buClr>
                <a:schemeClr val="dk2"/>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chemeClr val="dk2"/>
              </a:buClr>
              <a:buSzPts val="1400"/>
              <a:buFont typeface="Arial"/>
              <a:buChar char="•"/>
              <a:defRPr sz="14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chemeClr val="dk2"/>
              </a:buClr>
              <a:buSzPts val="1400"/>
              <a:buFont typeface="Arial"/>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727272"/>
                </a:solidFill>
                <a:latin typeface="Roboto"/>
                <a:ea typeface="Roboto"/>
                <a:cs typeface="Roboto"/>
                <a:sym typeface="Roboto"/>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727272"/>
                </a:solidFill>
                <a:latin typeface="Roboto"/>
                <a:ea typeface="Roboto"/>
                <a:cs typeface="Roboto"/>
                <a:sym typeface="Roboto"/>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727272"/>
                </a:solidFill>
                <a:latin typeface="Roboto"/>
                <a:ea typeface="Roboto"/>
                <a:cs typeface="Roboto"/>
                <a:sym typeface="Roboto"/>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727272"/>
                </a:solidFill>
                <a:latin typeface="Roboto"/>
                <a:ea typeface="Roboto"/>
                <a:cs typeface="Roboto"/>
                <a:sym typeface="Roboto"/>
              </a:defRPr>
            </a:lvl9pPr>
          </a:lstStyle>
          <a:p>
            <a:endParaRPr/>
          </a:p>
        </p:txBody>
      </p:sp>
      <p:sp>
        <p:nvSpPr>
          <p:cNvPr id="12" name="Google Shape;12;p52"/>
          <p:cNvSpPr txBox="1">
            <a:spLocks noGrp="1"/>
          </p:cNvSpPr>
          <p:nvPr>
            <p:ph type="dt" idx="10"/>
          </p:nvPr>
        </p:nvSpPr>
        <p:spPr>
          <a:xfrm>
            <a:off x="1097280" y="6505207"/>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9pPr>
          </a:lstStyle>
          <a:p>
            <a:endParaRPr/>
          </a:p>
        </p:txBody>
      </p:sp>
      <p:sp>
        <p:nvSpPr>
          <p:cNvPr id="13" name="Google Shape;13;p52"/>
          <p:cNvSpPr txBox="1">
            <a:spLocks noGrp="1"/>
          </p:cNvSpPr>
          <p:nvPr>
            <p:ph type="ftr" idx="11"/>
          </p:nvPr>
        </p:nvSpPr>
        <p:spPr>
          <a:xfrm>
            <a:off x="3930157" y="649287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9pPr>
          </a:lstStyle>
          <a:p>
            <a:endParaRPr/>
          </a:p>
        </p:txBody>
      </p:sp>
      <p:sp>
        <p:nvSpPr>
          <p:cNvPr id="14" name="Google Shape;14;p52"/>
          <p:cNvSpPr txBox="1">
            <a:spLocks noGrp="1"/>
          </p:cNvSpPr>
          <p:nvPr>
            <p:ph type="sldNum" idx="12"/>
          </p:nvPr>
        </p:nvSpPr>
        <p:spPr>
          <a:xfrm>
            <a:off x="8987434" y="6471212"/>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8" r:id="rId5"/>
    <p:sldLayoutId id="2147483661" r:id="rId6"/>
    <p:sldLayoutId id="2147483662" r:id="rId7"/>
    <p:sldLayoutId id="2147483663" r:id="rId8"/>
    <p:sldLayoutId id="214748366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hvsouthard@gmail.com"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mailto:rozanskyd@michigan.gov" TargetMode="External"/><Relationship Id="rId2" Type="http://schemas.openxmlformats.org/officeDocument/2006/relationships/hyperlink" Target="mailto:HeadM1@michigan.gov" TargetMode="External"/><Relationship Id="rId1" Type="http://schemas.openxmlformats.org/officeDocument/2006/relationships/slideLayout" Target="../slideLayouts/slideLayout2.xml"/><Relationship Id="rId4" Type="http://schemas.openxmlformats.org/officeDocument/2006/relationships/hyperlink" Target="mailto:hvsouthard@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maeia-artsednetwork.or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
          <p:cNvSpPr txBox="1">
            <a:spLocks noGrp="1"/>
          </p:cNvSpPr>
          <p:nvPr>
            <p:ph type="ctrTitle"/>
          </p:nvPr>
        </p:nvSpPr>
        <p:spPr>
          <a:xfrm>
            <a:off x="181072" y="1076808"/>
            <a:ext cx="7382862" cy="35661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8000"/>
              <a:buFont typeface="Roboto"/>
              <a:buNone/>
            </a:pPr>
            <a:r>
              <a:rPr lang="en-US" sz="3600" dirty="0"/>
              <a:t>Michigan Department of Education </a:t>
            </a:r>
            <a:br>
              <a:rPr lang="en-US" sz="5300" dirty="0"/>
            </a:br>
            <a:r>
              <a:rPr lang="en-US" sz="6600" dirty="0"/>
              <a:t>Music Grant (33c)</a:t>
            </a:r>
            <a:endParaRPr lang="en-US" dirty="0"/>
          </a:p>
        </p:txBody>
      </p:sp>
      <p:sp>
        <p:nvSpPr>
          <p:cNvPr id="213" name="Google Shape;213;p1"/>
          <p:cNvSpPr txBox="1">
            <a:spLocks noGrp="1"/>
          </p:cNvSpPr>
          <p:nvPr>
            <p:ph type="subTitle" idx="1"/>
          </p:nvPr>
        </p:nvSpPr>
        <p:spPr>
          <a:xfrm>
            <a:off x="1440147" y="4769614"/>
            <a:ext cx="9075801"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t>Due December 15, 2023</a:t>
            </a:r>
            <a:endParaRPr dirty="0"/>
          </a:p>
        </p:txBody>
      </p:sp>
      <p:pic>
        <p:nvPicPr>
          <p:cNvPr id="214" name="Google Shape;214;p1" descr="A picture containing diagram&#10;&#10;Description automatically generated"/>
          <p:cNvPicPr preferRelativeResize="0"/>
          <p:nvPr/>
        </p:nvPicPr>
        <p:blipFill rotWithShape="1">
          <a:blip r:embed="rId3">
            <a:alphaModFix/>
          </a:blip>
          <a:srcRect/>
          <a:stretch/>
        </p:blipFill>
        <p:spPr>
          <a:xfrm>
            <a:off x="7407657" y="2417842"/>
            <a:ext cx="4019550" cy="3105773"/>
          </a:xfrm>
          <a:prstGeom prst="rect">
            <a:avLst/>
          </a:prstGeom>
          <a:noFill/>
          <a:ln>
            <a:noFill/>
          </a:ln>
        </p:spPr>
      </p:pic>
      <p:pic>
        <p:nvPicPr>
          <p:cNvPr id="6" name="Picture 5" descr="A blue and black text with a rabbit&#10;&#10;Description automatically generated">
            <a:extLst>
              <a:ext uri="{FF2B5EF4-FFF2-40B4-BE49-F238E27FC236}">
                <a16:creationId xmlns:a16="http://schemas.microsoft.com/office/drawing/2014/main" id="{EBD44762-33EF-80EF-E707-340BD779E1E2}"/>
              </a:ext>
            </a:extLst>
          </p:cNvPr>
          <p:cNvPicPr>
            <a:picLocks noChangeAspect="1"/>
          </p:cNvPicPr>
          <p:nvPr/>
        </p:nvPicPr>
        <p:blipFill>
          <a:blip r:embed="rId4"/>
          <a:stretch>
            <a:fillRect/>
          </a:stretch>
        </p:blipFill>
        <p:spPr>
          <a:xfrm>
            <a:off x="6611597" y="479955"/>
            <a:ext cx="4805547" cy="16836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B312-12F4-3882-A4F0-6B9FE92D7927}"/>
              </a:ext>
            </a:extLst>
          </p:cNvPr>
          <p:cNvSpPr>
            <a:spLocks noGrp="1"/>
          </p:cNvSpPr>
          <p:nvPr>
            <p:ph type="title"/>
          </p:nvPr>
        </p:nvSpPr>
        <p:spPr>
          <a:xfrm>
            <a:off x="689192" y="2606040"/>
            <a:ext cx="7587332" cy="822960"/>
          </a:xfrm>
        </p:spPr>
        <p:txBody>
          <a:bodyPr/>
          <a:lstStyle/>
          <a:p>
            <a:r>
              <a:rPr lang="en-US" dirty="0"/>
              <a:t>Frequently </a:t>
            </a:r>
            <a:br>
              <a:rPr lang="en-US" dirty="0"/>
            </a:br>
            <a:r>
              <a:rPr lang="en-US" dirty="0"/>
              <a:t>Asked </a:t>
            </a:r>
            <a:br>
              <a:rPr lang="en-US" dirty="0"/>
            </a:br>
            <a:r>
              <a:rPr lang="en-US" dirty="0"/>
              <a:t>Questions</a:t>
            </a:r>
          </a:p>
        </p:txBody>
      </p:sp>
      <p:pic>
        <p:nvPicPr>
          <p:cNvPr id="2050" name="Picture 2">
            <a:extLst>
              <a:ext uri="{FF2B5EF4-FFF2-40B4-BE49-F238E27FC236}">
                <a16:creationId xmlns:a16="http://schemas.microsoft.com/office/drawing/2014/main" id="{6053E98B-5189-D49B-5200-B197EA784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858" y="1032032"/>
            <a:ext cx="5322888" cy="430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46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649A33-1305-7012-4892-3654C50531C6}"/>
              </a:ext>
            </a:extLst>
          </p:cNvPr>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Why is this grant exclusive to music education and not dance, theatre, or visual arts?</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Will this grant be available next year?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Must the grant funds be spent in the 2023-24 academic year?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 all criteria need to be met for consideration of funds?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timeline of this application and submission deadline is short. What if our school board does not, or cannot, approve a curricula before the application deadline?</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what basis will the funds be awarded?</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Does this grant require a final report? </a:t>
            </a:r>
          </a:p>
          <a:p>
            <a:endParaRPr lang="en-US" dirty="0"/>
          </a:p>
        </p:txBody>
      </p:sp>
      <p:sp>
        <p:nvSpPr>
          <p:cNvPr id="3" name="Title 2">
            <a:extLst>
              <a:ext uri="{FF2B5EF4-FFF2-40B4-BE49-F238E27FC236}">
                <a16:creationId xmlns:a16="http://schemas.microsoft.com/office/drawing/2014/main" id="{0091CD79-5B22-5CB8-2DAF-375638EF09E6}"/>
              </a:ext>
            </a:extLst>
          </p:cNvPr>
          <p:cNvSpPr>
            <a:spLocks noGrp="1"/>
          </p:cNvSpPr>
          <p:nvPr>
            <p:ph type="title"/>
          </p:nvPr>
        </p:nvSpPr>
        <p:spPr/>
        <p:txBody>
          <a:bodyPr/>
          <a:lstStyle/>
          <a:p>
            <a:r>
              <a:rPr lang="en-US" dirty="0"/>
              <a:t>FAQ</a:t>
            </a:r>
          </a:p>
        </p:txBody>
      </p:sp>
      <p:sp>
        <p:nvSpPr>
          <p:cNvPr id="4" name="TextBox 3">
            <a:extLst>
              <a:ext uri="{FF2B5EF4-FFF2-40B4-BE49-F238E27FC236}">
                <a16:creationId xmlns:a16="http://schemas.microsoft.com/office/drawing/2014/main" id="{1B64406C-1913-86FD-B2F4-A5D38C156D53}"/>
              </a:ext>
            </a:extLst>
          </p:cNvPr>
          <p:cNvSpPr txBox="1"/>
          <p:nvPr/>
        </p:nvSpPr>
        <p:spPr>
          <a:xfrm>
            <a:off x="2778369" y="5075529"/>
            <a:ext cx="8477001" cy="307777"/>
          </a:xfrm>
          <a:prstGeom prst="rect">
            <a:avLst/>
          </a:prstGeom>
          <a:solidFill>
            <a:schemeClr val="accent1"/>
          </a:solidFill>
        </p:spPr>
        <p:txBody>
          <a:bodyPr wrap="none" rtlCol="0">
            <a:spAutoFit/>
          </a:bodyPr>
          <a:lstStyle/>
          <a:p>
            <a:r>
              <a:rPr lang="en-US" dirty="0"/>
              <a:t>Answers available on the FAQ document, available on MAEIA Music Grant (33c) page of MAEIA website</a:t>
            </a:r>
          </a:p>
        </p:txBody>
      </p:sp>
    </p:spTree>
    <p:extLst>
      <p:ext uri="{BB962C8B-B14F-4D97-AF65-F5344CB8AC3E}">
        <p14:creationId xmlns:p14="http://schemas.microsoft.com/office/powerpoint/2010/main" val="385437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g219f0812bf2_0_47"/>
          <p:cNvSpPr txBox="1">
            <a:spLocks noGrp="1"/>
          </p:cNvSpPr>
          <p:nvPr>
            <p:ph type="title"/>
          </p:nvPr>
        </p:nvSpPr>
        <p:spPr>
          <a:xfrm>
            <a:off x="1066800" y="0"/>
            <a:ext cx="10058400" cy="7935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4800"/>
              <a:buFont typeface="Roboto"/>
              <a:buNone/>
            </a:pPr>
            <a:r>
              <a:rPr lang="en-US" sz="3200" dirty="0"/>
              <a:t>MAEIA Engagement for your new Music Educator</a:t>
            </a:r>
            <a:endParaRPr sz="3200" dirty="0"/>
          </a:p>
        </p:txBody>
      </p:sp>
      <p:sp>
        <p:nvSpPr>
          <p:cNvPr id="1017" name="Google Shape;1017;g219f0812bf2_0_47"/>
          <p:cNvSpPr/>
          <p:nvPr/>
        </p:nvSpPr>
        <p:spPr>
          <a:xfrm>
            <a:off x="455995" y="1935235"/>
            <a:ext cx="2627100" cy="3923700"/>
          </a:xfrm>
          <a:prstGeom prst="roundRect">
            <a:avLst>
              <a:gd name="adj" fmla="val 16667"/>
            </a:avLst>
          </a:prstGeom>
          <a:solidFill>
            <a:srgbClr val="F9F9F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1018" name="Google Shape;1018;g219f0812bf2_0_47"/>
          <p:cNvSpPr/>
          <p:nvPr/>
        </p:nvSpPr>
        <p:spPr>
          <a:xfrm>
            <a:off x="3290929" y="2155749"/>
            <a:ext cx="2759848" cy="3788408"/>
          </a:xfrm>
          <a:prstGeom prst="roundRect">
            <a:avLst>
              <a:gd name="adj" fmla="val 16667"/>
            </a:avLst>
          </a:prstGeom>
          <a:solidFill>
            <a:srgbClr val="F9F9F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lang="en-US" sz="1400" dirty="0">
              <a:solidFill>
                <a:schemeClr val="accent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lang="en-US" dirty="0">
              <a:solidFill>
                <a:schemeClr val="accent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lang="en-US" sz="1400" dirty="0">
              <a:solidFill>
                <a:schemeClr val="accent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lang="en-US" dirty="0">
              <a:solidFill>
                <a:schemeClr val="accent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400" b="1" dirty="0">
                <a:solidFill>
                  <a:schemeClr val="accent3"/>
                </a:solidFill>
                <a:latin typeface="Roboto"/>
                <a:ea typeface="Roboto"/>
                <a:cs typeface="Roboto"/>
                <a:sym typeface="Roboto"/>
              </a:rPr>
              <a:t>Professional Learning</a:t>
            </a:r>
          </a:p>
          <a:p>
            <a:pPr marL="0" marR="0" lvl="0" indent="0" algn="l" rtl="0">
              <a:lnSpc>
                <a:spcPct val="100000"/>
              </a:lnSpc>
              <a:spcBef>
                <a:spcPts val="0"/>
              </a:spcBef>
              <a:spcAft>
                <a:spcPts val="0"/>
              </a:spcAft>
              <a:buClr>
                <a:srgbClr val="000000"/>
              </a:buClr>
              <a:buSzPts val="1600"/>
              <a:buFont typeface="Arial"/>
              <a:buNone/>
            </a:pPr>
            <a:endParaRPr lang="en-US" sz="1400" dirty="0">
              <a:solidFill>
                <a:schemeClr val="accent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400" dirty="0">
                <a:solidFill>
                  <a:schemeClr val="accent3"/>
                </a:solidFill>
                <a:latin typeface="Roboto"/>
                <a:ea typeface="Roboto"/>
                <a:cs typeface="Roboto"/>
                <a:sym typeface="Roboto"/>
              </a:rPr>
              <a:t>Contact Heather Vaughan-Southard at </a:t>
            </a:r>
          </a:p>
          <a:p>
            <a:pPr marL="0" marR="0" lvl="0" indent="0" algn="l" rtl="0">
              <a:lnSpc>
                <a:spcPct val="100000"/>
              </a:lnSpc>
              <a:spcBef>
                <a:spcPts val="0"/>
              </a:spcBef>
              <a:spcAft>
                <a:spcPts val="0"/>
              </a:spcAft>
              <a:buClr>
                <a:srgbClr val="000000"/>
              </a:buClr>
              <a:buSzPts val="1600"/>
              <a:buFont typeface="Arial"/>
              <a:buNone/>
            </a:pPr>
            <a:r>
              <a:rPr lang="en-US" sz="1400" u="sng" dirty="0">
                <a:solidFill>
                  <a:schemeClr val="hlink"/>
                </a:solidFill>
                <a:latin typeface="Roboto"/>
                <a:ea typeface="Roboto"/>
                <a:cs typeface="Roboto"/>
                <a:sym typeface="Roboto"/>
                <a:hlinkClick r:id="rId3"/>
              </a:rPr>
              <a:t>hvsouthard@gmail.com</a:t>
            </a:r>
            <a:endParaRPr lang="en-US" sz="1400" u="sng" dirty="0">
              <a:solidFill>
                <a:schemeClr val="hlink"/>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lang="en-US" u="sng" dirty="0">
              <a:solidFill>
                <a:schemeClr val="hlink"/>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r>
              <a:rPr lang="en-US" sz="1200" dirty="0">
                <a:solidFill>
                  <a:schemeClr val="accent2">
                    <a:lumMod val="75000"/>
                  </a:schemeClr>
                </a:solidFill>
                <a:latin typeface="Roboto"/>
                <a:ea typeface="Roboto"/>
                <a:cs typeface="Roboto"/>
                <a:sym typeface="Roboto"/>
              </a:rPr>
              <a:t>Assessment in the Arts</a:t>
            </a:r>
          </a:p>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r>
              <a:rPr lang="en-US" sz="1200" dirty="0">
                <a:solidFill>
                  <a:schemeClr val="accent2">
                    <a:lumMod val="75000"/>
                  </a:schemeClr>
                </a:solidFill>
                <a:latin typeface="Roboto"/>
                <a:ea typeface="Roboto"/>
                <a:cs typeface="Roboto"/>
                <a:sym typeface="Roboto"/>
              </a:rPr>
              <a:t>Continuous Improvement Planning in the Arts</a:t>
            </a:r>
          </a:p>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r>
              <a:rPr lang="en-US" sz="1200" dirty="0">
                <a:solidFill>
                  <a:schemeClr val="accent2">
                    <a:lumMod val="75000"/>
                  </a:schemeClr>
                </a:solidFill>
                <a:latin typeface="Roboto"/>
                <a:ea typeface="Roboto"/>
                <a:cs typeface="Roboto"/>
                <a:sym typeface="Roboto"/>
              </a:rPr>
              <a:t>Demonstrating Educator Effectiveness</a:t>
            </a:r>
          </a:p>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r>
              <a:rPr lang="en-US" sz="1200" dirty="0">
                <a:solidFill>
                  <a:schemeClr val="accent2">
                    <a:lumMod val="75000"/>
                  </a:schemeClr>
                </a:solidFill>
                <a:latin typeface="Roboto"/>
                <a:ea typeface="Roboto"/>
                <a:cs typeface="Roboto"/>
                <a:sym typeface="Roboto"/>
              </a:rPr>
              <a:t>SEL and Culturally Responsive Teaching in and through the Arts</a:t>
            </a:r>
          </a:p>
          <a:p>
            <a:pPr marL="0" marR="0" lvl="0" indent="0" algn="l" rtl="0">
              <a:lnSpc>
                <a:spcPct val="100000"/>
              </a:lnSpc>
              <a:spcBef>
                <a:spcPts val="0"/>
              </a:spcBef>
              <a:spcAft>
                <a:spcPts val="0"/>
              </a:spcAft>
              <a:buClr>
                <a:srgbClr val="000000"/>
              </a:buClr>
              <a:buSzPts val="1600"/>
              <a:buFont typeface="Arial"/>
              <a:buNone/>
            </a:pPr>
            <a:endParaRPr lang="en-US" u="sng" dirty="0">
              <a:solidFill>
                <a:schemeClr val="hlink"/>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lang="en-US" sz="1400" u="sng" dirty="0">
              <a:solidFill>
                <a:schemeClr val="hlink"/>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lang="en-US" sz="1400" u="sng" dirty="0">
              <a:solidFill>
                <a:schemeClr val="hlink"/>
              </a:solidFill>
              <a:latin typeface="Roboto"/>
              <a:ea typeface="Roboto"/>
              <a:cs typeface="Roboto"/>
              <a:sym typeface="Roboto"/>
            </a:endParaRPr>
          </a:p>
        </p:txBody>
      </p:sp>
      <p:pic>
        <p:nvPicPr>
          <p:cNvPr id="1019" name="Google Shape;1019;g219f0812bf2_0_47"/>
          <p:cNvPicPr preferRelativeResize="0"/>
          <p:nvPr/>
        </p:nvPicPr>
        <p:blipFill rotWithShape="1">
          <a:blip r:embed="rId4">
            <a:alphaModFix/>
          </a:blip>
          <a:srcRect/>
          <a:stretch/>
        </p:blipFill>
        <p:spPr>
          <a:xfrm>
            <a:off x="118683" y="1544512"/>
            <a:ext cx="1298448" cy="996696"/>
          </a:xfrm>
          <a:prstGeom prst="rect">
            <a:avLst/>
          </a:prstGeom>
          <a:noFill/>
          <a:ln>
            <a:noFill/>
          </a:ln>
        </p:spPr>
      </p:pic>
      <p:sp>
        <p:nvSpPr>
          <p:cNvPr id="1020" name="Google Shape;1020;g219f0812bf2_0_47"/>
          <p:cNvSpPr/>
          <p:nvPr/>
        </p:nvSpPr>
        <p:spPr>
          <a:xfrm>
            <a:off x="6434670" y="1935236"/>
            <a:ext cx="2627100" cy="3923700"/>
          </a:xfrm>
          <a:prstGeom prst="roundRect">
            <a:avLst>
              <a:gd name="adj" fmla="val 16667"/>
            </a:avLst>
          </a:prstGeom>
          <a:solidFill>
            <a:srgbClr val="F9F9F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pic>
        <p:nvPicPr>
          <p:cNvPr id="1021" name="Google Shape;1021;g219f0812bf2_0_47"/>
          <p:cNvPicPr preferRelativeResize="0"/>
          <p:nvPr/>
        </p:nvPicPr>
        <p:blipFill rotWithShape="1">
          <a:blip r:embed="rId5">
            <a:alphaModFix/>
          </a:blip>
          <a:srcRect/>
          <a:stretch/>
        </p:blipFill>
        <p:spPr>
          <a:xfrm>
            <a:off x="3123931" y="1544512"/>
            <a:ext cx="1295400" cy="996696"/>
          </a:xfrm>
          <a:prstGeom prst="rect">
            <a:avLst/>
          </a:prstGeom>
          <a:noFill/>
          <a:ln>
            <a:noFill/>
          </a:ln>
        </p:spPr>
      </p:pic>
      <p:sp>
        <p:nvSpPr>
          <p:cNvPr id="1022" name="Google Shape;1022;g219f0812bf2_0_47"/>
          <p:cNvSpPr/>
          <p:nvPr/>
        </p:nvSpPr>
        <p:spPr>
          <a:xfrm>
            <a:off x="9436708" y="1935235"/>
            <a:ext cx="2627100" cy="3923700"/>
          </a:xfrm>
          <a:prstGeom prst="roundRect">
            <a:avLst>
              <a:gd name="adj" fmla="val 16667"/>
            </a:avLst>
          </a:prstGeom>
          <a:solidFill>
            <a:srgbClr val="F9F9F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pic>
        <p:nvPicPr>
          <p:cNvPr id="1023" name="Google Shape;1023;g219f0812bf2_0_47"/>
          <p:cNvPicPr preferRelativeResize="0"/>
          <p:nvPr/>
        </p:nvPicPr>
        <p:blipFill rotWithShape="1">
          <a:blip r:embed="rId6">
            <a:alphaModFix/>
          </a:blip>
          <a:srcRect/>
          <a:stretch/>
        </p:blipFill>
        <p:spPr>
          <a:xfrm>
            <a:off x="6185718" y="1549053"/>
            <a:ext cx="1293770" cy="992155"/>
          </a:xfrm>
          <a:prstGeom prst="rect">
            <a:avLst/>
          </a:prstGeom>
          <a:noFill/>
          <a:ln>
            <a:noFill/>
          </a:ln>
        </p:spPr>
      </p:pic>
      <p:pic>
        <p:nvPicPr>
          <p:cNvPr id="1024" name="Google Shape;1024;g219f0812bf2_0_47" descr="Open book"/>
          <p:cNvPicPr preferRelativeResize="0"/>
          <p:nvPr/>
        </p:nvPicPr>
        <p:blipFill rotWithShape="1">
          <a:blip r:embed="rId7">
            <a:alphaModFix/>
          </a:blip>
          <a:srcRect/>
          <a:stretch/>
        </p:blipFill>
        <p:spPr>
          <a:xfrm>
            <a:off x="300868" y="1631495"/>
            <a:ext cx="768096" cy="768096"/>
          </a:xfrm>
          <a:prstGeom prst="rect">
            <a:avLst/>
          </a:prstGeom>
          <a:noFill/>
          <a:ln>
            <a:noFill/>
          </a:ln>
        </p:spPr>
      </p:pic>
      <p:pic>
        <p:nvPicPr>
          <p:cNvPr id="1025" name="Google Shape;1025;g219f0812bf2_0_47" descr="A picture containing text, night sky&#10;&#10;Description automatically generated"/>
          <p:cNvPicPr preferRelativeResize="0"/>
          <p:nvPr/>
        </p:nvPicPr>
        <p:blipFill rotWithShape="1">
          <a:blip r:embed="rId8">
            <a:alphaModFix/>
          </a:blip>
          <a:srcRect/>
          <a:stretch/>
        </p:blipFill>
        <p:spPr>
          <a:xfrm>
            <a:off x="9145498" y="1594650"/>
            <a:ext cx="1298448" cy="996696"/>
          </a:xfrm>
          <a:prstGeom prst="rect">
            <a:avLst/>
          </a:prstGeom>
          <a:noFill/>
          <a:ln>
            <a:noFill/>
          </a:ln>
        </p:spPr>
      </p:pic>
      <p:pic>
        <p:nvPicPr>
          <p:cNvPr id="1026" name="Google Shape;1026;g219f0812bf2_0_47" descr="Video camera"/>
          <p:cNvPicPr preferRelativeResize="0"/>
          <p:nvPr/>
        </p:nvPicPr>
        <p:blipFill rotWithShape="1">
          <a:blip r:embed="rId9">
            <a:alphaModFix/>
          </a:blip>
          <a:srcRect/>
          <a:stretch/>
        </p:blipFill>
        <p:spPr>
          <a:xfrm>
            <a:off x="3422952" y="1594650"/>
            <a:ext cx="766838" cy="766838"/>
          </a:xfrm>
          <a:prstGeom prst="rect">
            <a:avLst/>
          </a:prstGeom>
          <a:noFill/>
          <a:ln>
            <a:noFill/>
          </a:ln>
        </p:spPr>
      </p:pic>
      <p:pic>
        <p:nvPicPr>
          <p:cNvPr id="1027" name="Google Shape;1027;g219f0812bf2_0_47" descr="Internet"/>
          <p:cNvPicPr preferRelativeResize="0"/>
          <p:nvPr/>
        </p:nvPicPr>
        <p:blipFill rotWithShape="1">
          <a:blip r:embed="rId10">
            <a:alphaModFix/>
          </a:blip>
          <a:srcRect/>
          <a:stretch/>
        </p:blipFill>
        <p:spPr>
          <a:xfrm>
            <a:off x="6425715" y="1632946"/>
            <a:ext cx="768096" cy="768096"/>
          </a:xfrm>
          <a:prstGeom prst="rect">
            <a:avLst/>
          </a:prstGeom>
          <a:noFill/>
          <a:ln>
            <a:noFill/>
          </a:ln>
        </p:spPr>
      </p:pic>
      <p:pic>
        <p:nvPicPr>
          <p:cNvPr id="1028" name="Google Shape;1028;g219f0812bf2_0_47" descr="Newspaper"/>
          <p:cNvPicPr preferRelativeResize="0"/>
          <p:nvPr/>
        </p:nvPicPr>
        <p:blipFill rotWithShape="1">
          <a:blip r:embed="rId11">
            <a:alphaModFix/>
          </a:blip>
          <a:srcRect/>
          <a:stretch/>
        </p:blipFill>
        <p:spPr>
          <a:xfrm>
            <a:off x="9373927" y="1665208"/>
            <a:ext cx="770470" cy="770470"/>
          </a:xfrm>
          <a:prstGeom prst="rect">
            <a:avLst/>
          </a:prstGeom>
          <a:noFill/>
          <a:ln>
            <a:noFill/>
          </a:ln>
        </p:spPr>
      </p:pic>
      <p:sp>
        <p:nvSpPr>
          <p:cNvPr id="1029" name="Google Shape;1029;g219f0812bf2_0_47"/>
          <p:cNvSpPr txBox="1"/>
          <p:nvPr/>
        </p:nvSpPr>
        <p:spPr>
          <a:xfrm>
            <a:off x="582060" y="2931931"/>
            <a:ext cx="2336986"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dirty="0">
                <a:solidFill>
                  <a:schemeClr val="accent3"/>
                </a:solidFill>
                <a:latin typeface="Roboto"/>
                <a:ea typeface="Roboto"/>
                <a:cs typeface="Roboto"/>
                <a:sym typeface="Roboto"/>
              </a:rPr>
              <a:t>Better Together in the Arts</a:t>
            </a:r>
          </a:p>
          <a:p>
            <a:pPr marL="0" marR="0" lvl="0" indent="0" algn="l" rtl="0">
              <a:lnSpc>
                <a:spcPct val="100000"/>
              </a:lnSpc>
              <a:spcBef>
                <a:spcPts val="0"/>
              </a:spcBef>
              <a:spcAft>
                <a:spcPts val="0"/>
              </a:spcAft>
              <a:buClr>
                <a:srgbClr val="000000"/>
              </a:buClr>
              <a:buSzPts val="1400"/>
              <a:buFont typeface="Arial"/>
              <a:buNone/>
            </a:pPr>
            <a:r>
              <a:rPr lang="en-US" dirty="0">
                <a:solidFill>
                  <a:schemeClr val="accent3"/>
                </a:solidFill>
                <a:latin typeface="Roboto"/>
                <a:ea typeface="Roboto"/>
                <a:cs typeface="Roboto"/>
                <a:sym typeface="Roboto"/>
              </a:rPr>
              <a:t>A live, virtual professional learning series</a:t>
            </a:r>
          </a:p>
          <a:p>
            <a:pPr marL="0" marR="0" lvl="0" indent="0" algn="l" rtl="0">
              <a:lnSpc>
                <a:spcPct val="100000"/>
              </a:lnSpc>
              <a:spcBef>
                <a:spcPts val="0"/>
              </a:spcBef>
              <a:spcAft>
                <a:spcPts val="0"/>
              </a:spcAft>
              <a:buClr>
                <a:srgbClr val="000000"/>
              </a:buClr>
              <a:buSzPts val="1400"/>
              <a:buFont typeface="Arial"/>
              <a:buNone/>
            </a:pPr>
            <a:endParaRPr lang="en-US" dirty="0">
              <a:solidFill>
                <a:schemeClr val="accent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b="1" dirty="0">
                <a:solidFill>
                  <a:schemeClr val="accent3"/>
                </a:solidFill>
                <a:latin typeface="Roboto"/>
                <a:ea typeface="Roboto"/>
                <a:cs typeface="Roboto"/>
                <a:sym typeface="Roboto"/>
              </a:rPr>
              <a:t>MAEIA Reads</a:t>
            </a:r>
          </a:p>
          <a:p>
            <a:pPr marL="0" marR="0" lvl="0" indent="0" algn="l" rtl="0">
              <a:lnSpc>
                <a:spcPct val="100000"/>
              </a:lnSpc>
              <a:spcBef>
                <a:spcPts val="0"/>
              </a:spcBef>
              <a:spcAft>
                <a:spcPts val="0"/>
              </a:spcAft>
              <a:buClr>
                <a:srgbClr val="000000"/>
              </a:buClr>
              <a:buSzPts val="1400"/>
              <a:buFont typeface="Arial"/>
              <a:buNone/>
            </a:pPr>
            <a:r>
              <a:rPr lang="en-US" dirty="0">
                <a:solidFill>
                  <a:schemeClr val="accent3"/>
                </a:solidFill>
                <a:latin typeface="Roboto"/>
                <a:ea typeface="Roboto"/>
                <a:cs typeface="Roboto"/>
                <a:sym typeface="Roboto"/>
              </a:rPr>
              <a:t>A virtual book club focused on arts education</a:t>
            </a:r>
          </a:p>
          <a:p>
            <a:pPr marL="0" marR="0" lvl="0" indent="0" algn="l" rtl="0">
              <a:lnSpc>
                <a:spcPct val="100000"/>
              </a:lnSpc>
              <a:spcBef>
                <a:spcPts val="0"/>
              </a:spcBef>
              <a:spcAft>
                <a:spcPts val="0"/>
              </a:spcAft>
              <a:buClr>
                <a:srgbClr val="000000"/>
              </a:buClr>
              <a:buSzPts val="1400"/>
              <a:buFont typeface="Arial"/>
              <a:buNone/>
            </a:pPr>
            <a:endParaRPr lang="en-US" dirty="0">
              <a:solidFill>
                <a:schemeClr val="accent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b="1" dirty="0">
                <a:solidFill>
                  <a:schemeClr val="accent3"/>
                </a:solidFill>
                <a:latin typeface="Roboto"/>
                <a:ea typeface="Roboto"/>
                <a:cs typeface="Roboto"/>
                <a:sym typeface="Roboto"/>
              </a:rPr>
              <a:t>MAEIA Academy</a:t>
            </a:r>
          </a:p>
          <a:p>
            <a:pPr marL="0" marR="0" lvl="0" indent="0" algn="l" rtl="0">
              <a:lnSpc>
                <a:spcPct val="100000"/>
              </a:lnSpc>
              <a:spcBef>
                <a:spcPts val="0"/>
              </a:spcBef>
              <a:spcAft>
                <a:spcPts val="0"/>
              </a:spcAft>
              <a:buClr>
                <a:srgbClr val="000000"/>
              </a:buClr>
              <a:buSzPts val="1400"/>
              <a:buFont typeface="Arial"/>
              <a:buNone/>
            </a:pPr>
            <a:r>
              <a:rPr lang="en-US" dirty="0">
                <a:solidFill>
                  <a:schemeClr val="accent3"/>
                </a:solidFill>
                <a:latin typeface="Roboto"/>
                <a:ea typeface="Roboto"/>
                <a:cs typeface="Roboto"/>
                <a:sym typeface="Roboto"/>
              </a:rPr>
              <a:t>A hub for virtual professional learning in arts education</a:t>
            </a:r>
            <a:endParaRPr dirty="0">
              <a:solidFill>
                <a:schemeClr val="accent3"/>
              </a:solidFill>
              <a:latin typeface="Roboto"/>
              <a:ea typeface="Roboto"/>
              <a:cs typeface="Roboto"/>
              <a:sym typeface="Roboto"/>
            </a:endParaRPr>
          </a:p>
        </p:txBody>
      </p:sp>
      <p:sp>
        <p:nvSpPr>
          <p:cNvPr id="1030" name="Google Shape;1030;g219f0812bf2_0_47"/>
          <p:cNvSpPr txBox="1"/>
          <p:nvPr/>
        </p:nvSpPr>
        <p:spPr>
          <a:xfrm>
            <a:off x="6521472" y="2696686"/>
            <a:ext cx="2624026" cy="23390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b="0" i="0" u="none" strike="noStrike" cap="none" dirty="0">
                <a:solidFill>
                  <a:schemeClr val="accent3"/>
                </a:solidFill>
                <a:latin typeface="Roboto"/>
                <a:ea typeface="Roboto"/>
                <a:cs typeface="Roboto"/>
                <a:sym typeface="Roboto"/>
              </a:rPr>
              <a:t>Formative Assessment for Michigan Educators</a:t>
            </a:r>
            <a:r>
              <a:rPr lang="en-US" b="1" i="0" u="none" strike="noStrike" cap="none" dirty="0">
                <a:solidFill>
                  <a:schemeClr val="accent3"/>
                </a:solidFill>
                <a:latin typeface="Roboto"/>
                <a:ea typeface="Roboto"/>
                <a:cs typeface="Roboto"/>
                <a:sym typeface="Roboto"/>
              </a:rPr>
              <a:t> (FAME) </a:t>
            </a:r>
            <a:r>
              <a:rPr lang="en-US" b="0" i="0" u="none" strike="noStrike" cap="none" dirty="0">
                <a:solidFill>
                  <a:schemeClr val="accent3"/>
                </a:solidFill>
                <a:latin typeface="Roboto"/>
                <a:ea typeface="Roboto"/>
                <a:cs typeface="Roboto"/>
                <a:sym typeface="Roboto"/>
              </a:rPr>
              <a:t>program offered through the Michigan</a:t>
            </a:r>
            <a:r>
              <a:rPr lang="en-US" dirty="0">
                <a:solidFill>
                  <a:schemeClr val="accent3"/>
                </a:solidFill>
                <a:latin typeface="Roboto"/>
                <a:ea typeface="Roboto"/>
                <a:cs typeface="Roboto"/>
                <a:sym typeface="Roboto"/>
              </a:rPr>
              <a:t> Department of Education</a:t>
            </a:r>
            <a:endParaRPr lang="en-US"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lang="en-US" sz="1400" b="0" i="0" u="none" strike="noStrike" cap="none" dirty="0">
              <a:solidFill>
                <a:schemeClr val="accent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400" dirty="0" err="1">
                <a:solidFill>
                  <a:schemeClr val="accent3"/>
                </a:solidFill>
                <a:latin typeface="Roboto"/>
                <a:ea typeface="Roboto"/>
                <a:cs typeface="Roboto"/>
                <a:sym typeface="Roboto"/>
              </a:rPr>
              <a:t>famemichigan.org</a:t>
            </a:r>
            <a:endParaRPr lang="en-US" sz="1600" u="sng" dirty="0">
              <a:solidFill>
                <a:schemeClr val="hlink"/>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dirty="0">
              <a:solidFill>
                <a:schemeClr val="accent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dirty="0">
              <a:solidFill>
                <a:schemeClr val="accent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accent3"/>
              </a:solidFill>
              <a:latin typeface="Roboto"/>
              <a:ea typeface="Roboto"/>
              <a:cs typeface="Roboto"/>
              <a:sym typeface="Roboto"/>
            </a:endParaRPr>
          </a:p>
        </p:txBody>
      </p:sp>
      <p:sp>
        <p:nvSpPr>
          <p:cNvPr id="1031" name="Google Shape;1031;g219f0812bf2_0_47"/>
          <p:cNvSpPr txBox="1"/>
          <p:nvPr/>
        </p:nvSpPr>
        <p:spPr>
          <a:xfrm>
            <a:off x="9625389" y="2796418"/>
            <a:ext cx="2438400" cy="28315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200" b="1" dirty="0">
                <a:solidFill>
                  <a:schemeClr val="accent1">
                    <a:lumMod val="50000"/>
                  </a:schemeClr>
                </a:solidFill>
                <a:latin typeface="Roboto"/>
                <a:ea typeface="Roboto"/>
                <a:cs typeface="Roboto"/>
                <a:sym typeface="Roboto"/>
              </a:rPr>
              <a:t>MAEIA Re-Ignite</a:t>
            </a:r>
          </a:p>
          <a:p>
            <a:pPr marL="0" marR="0" lvl="0" indent="0" algn="l" rtl="0">
              <a:lnSpc>
                <a:spcPct val="100000"/>
              </a:lnSpc>
              <a:spcBef>
                <a:spcPts val="0"/>
              </a:spcBef>
              <a:spcAft>
                <a:spcPts val="0"/>
              </a:spcAft>
              <a:buClr>
                <a:srgbClr val="000000"/>
              </a:buClr>
              <a:buSzPts val="1700"/>
              <a:buFont typeface="Arial"/>
              <a:buNone/>
            </a:pPr>
            <a:r>
              <a:rPr lang="en-US" sz="1200" dirty="0">
                <a:solidFill>
                  <a:schemeClr val="accent1">
                    <a:lumMod val="50000"/>
                  </a:schemeClr>
                </a:solidFill>
                <a:latin typeface="Roboto"/>
                <a:ea typeface="Roboto"/>
                <a:cs typeface="Roboto"/>
                <a:sym typeface="Roboto"/>
              </a:rPr>
              <a:t>Annual virtual convening of the arts education community. </a:t>
            </a:r>
          </a:p>
          <a:p>
            <a:pPr marL="0" marR="0" lvl="0" indent="0" algn="l" rtl="0">
              <a:lnSpc>
                <a:spcPct val="100000"/>
              </a:lnSpc>
              <a:spcBef>
                <a:spcPts val="0"/>
              </a:spcBef>
              <a:spcAft>
                <a:spcPts val="0"/>
              </a:spcAft>
              <a:buClr>
                <a:srgbClr val="000000"/>
              </a:buClr>
              <a:buSzPts val="1700"/>
              <a:buFont typeface="Arial"/>
              <a:buNone/>
            </a:pPr>
            <a:r>
              <a:rPr lang="en-US" sz="1200" dirty="0">
                <a:solidFill>
                  <a:schemeClr val="accent1">
                    <a:lumMod val="50000"/>
                  </a:schemeClr>
                </a:solidFill>
                <a:latin typeface="Roboto"/>
                <a:ea typeface="Roboto"/>
                <a:cs typeface="Roboto"/>
                <a:sym typeface="Roboto"/>
              </a:rPr>
              <a:t>October 2024</a:t>
            </a:r>
          </a:p>
          <a:p>
            <a:pPr marL="0" marR="0" lvl="0" indent="0" algn="l" rtl="0">
              <a:lnSpc>
                <a:spcPct val="100000"/>
              </a:lnSpc>
              <a:spcBef>
                <a:spcPts val="0"/>
              </a:spcBef>
              <a:spcAft>
                <a:spcPts val="0"/>
              </a:spcAft>
              <a:buClr>
                <a:srgbClr val="000000"/>
              </a:buClr>
              <a:buSzPts val="1700"/>
              <a:buFont typeface="Arial"/>
              <a:buNone/>
            </a:pPr>
            <a:endParaRPr lang="en-US" sz="1200" b="1" dirty="0">
              <a:solidFill>
                <a:schemeClr val="accent1">
                  <a:lumMod val="50000"/>
                </a:schemeClr>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700"/>
              <a:buFont typeface="Arial"/>
              <a:buNone/>
            </a:pPr>
            <a:endParaRPr lang="en-US" sz="1200" b="1" dirty="0">
              <a:solidFill>
                <a:schemeClr val="accent1">
                  <a:lumMod val="50000"/>
                </a:schemeClr>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700"/>
              <a:buFont typeface="Arial"/>
              <a:buNone/>
            </a:pPr>
            <a:endParaRPr lang="en-US" sz="1200" b="1" dirty="0">
              <a:solidFill>
                <a:schemeClr val="accent1">
                  <a:lumMod val="50000"/>
                </a:schemeClr>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700"/>
              <a:buFont typeface="Arial"/>
              <a:buNone/>
            </a:pPr>
            <a:r>
              <a:rPr lang="en-US" sz="1200" b="1" dirty="0">
                <a:solidFill>
                  <a:schemeClr val="accent1">
                    <a:lumMod val="50000"/>
                  </a:schemeClr>
                </a:solidFill>
                <a:latin typeface="Roboto"/>
                <a:ea typeface="Roboto"/>
                <a:cs typeface="Roboto"/>
                <a:sym typeface="Roboto"/>
              </a:rPr>
              <a:t>Build a Better Assessment Future Conference</a:t>
            </a:r>
          </a:p>
          <a:p>
            <a:pPr marL="0" marR="0" lvl="0" indent="0" algn="l" rtl="0">
              <a:lnSpc>
                <a:spcPct val="100000"/>
              </a:lnSpc>
              <a:spcBef>
                <a:spcPts val="0"/>
              </a:spcBef>
              <a:spcAft>
                <a:spcPts val="0"/>
              </a:spcAft>
              <a:buClr>
                <a:srgbClr val="000000"/>
              </a:buClr>
              <a:buSzPts val="1400"/>
              <a:buFont typeface="Arial"/>
              <a:buNone/>
            </a:pPr>
            <a:endParaRPr lang="en-US" sz="1200" dirty="0">
              <a:solidFill>
                <a:schemeClr val="accent1">
                  <a:lumMod val="50000"/>
                </a:schemeClr>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200" dirty="0">
                <a:solidFill>
                  <a:schemeClr val="accent1">
                    <a:lumMod val="50000"/>
                  </a:schemeClr>
                </a:solidFill>
                <a:latin typeface="Roboto"/>
                <a:ea typeface="Roboto"/>
                <a:cs typeface="Roboto"/>
                <a:sym typeface="Roboto"/>
              </a:rPr>
              <a:t>East Lansing, MI </a:t>
            </a:r>
          </a:p>
          <a:p>
            <a:pPr marL="0" marR="0" lvl="0" indent="0" algn="l" rtl="0">
              <a:lnSpc>
                <a:spcPct val="100000"/>
              </a:lnSpc>
              <a:spcBef>
                <a:spcPts val="0"/>
              </a:spcBef>
              <a:spcAft>
                <a:spcPts val="0"/>
              </a:spcAft>
              <a:buClr>
                <a:srgbClr val="000000"/>
              </a:buClr>
              <a:buSzPts val="1400"/>
              <a:buFont typeface="Arial"/>
              <a:buNone/>
            </a:pPr>
            <a:r>
              <a:rPr lang="en-US" sz="1200" dirty="0">
                <a:solidFill>
                  <a:schemeClr val="accent1">
                    <a:lumMod val="50000"/>
                  </a:schemeClr>
                </a:solidFill>
                <a:latin typeface="Roboto"/>
                <a:ea typeface="Roboto"/>
                <a:cs typeface="Roboto"/>
                <a:sym typeface="Roboto"/>
              </a:rPr>
              <a:t>Aug 6-7, 2024</a:t>
            </a:r>
          </a:p>
          <a:p>
            <a:pPr marL="0" marR="0" lvl="0" indent="0" algn="l" rtl="0">
              <a:lnSpc>
                <a:spcPct val="100000"/>
              </a:lnSpc>
              <a:spcBef>
                <a:spcPts val="0"/>
              </a:spcBef>
              <a:spcAft>
                <a:spcPts val="0"/>
              </a:spcAft>
              <a:buClr>
                <a:srgbClr val="000000"/>
              </a:buClr>
              <a:buSzPts val="1400"/>
              <a:buFont typeface="Arial"/>
              <a:buNone/>
            </a:pPr>
            <a:endParaRPr lang="en-US" sz="1200" dirty="0">
              <a:solidFill>
                <a:schemeClr val="accent1">
                  <a:lumMod val="50000"/>
                </a:schemeClr>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900" dirty="0" err="1">
                <a:solidFill>
                  <a:schemeClr val="accent1">
                    <a:lumMod val="50000"/>
                  </a:schemeClr>
                </a:solidFill>
                <a:latin typeface="Roboto"/>
                <a:ea typeface="Roboto"/>
                <a:cs typeface="Roboto"/>
                <a:sym typeface="Roboto"/>
              </a:rPr>
              <a:t>MichiganAssessmentConsortium.com</a:t>
            </a:r>
            <a:endParaRPr lang="en-US" sz="900" dirty="0">
              <a:solidFill>
                <a:schemeClr val="accent1">
                  <a:lumMod val="50000"/>
                </a:schemeClr>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sz="1300" b="0" i="0" u="none" strike="noStrike" cap="none" dirty="0">
              <a:solidFill>
                <a:srgbClr val="000000"/>
              </a:solidFill>
              <a:latin typeface="Arial"/>
              <a:ea typeface="Arial"/>
              <a:cs typeface="Arial"/>
              <a:sym typeface="Arial"/>
            </a:endParaRPr>
          </a:p>
        </p:txBody>
      </p:sp>
      <p:sp>
        <p:nvSpPr>
          <p:cNvPr id="1032" name="Google Shape;1032;g219f0812bf2_0_47"/>
          <p:cNvSpPr txBox="1">
            <a:spLocks noGrp="1"/>
          </p:cNvSpPr>
          <p:nvPr>
            <p:ph type="ftr" idx="11"/>
          </p:nvPr>
        </p:nvSpPr>
        <p:spPr>
          <a:xfrm>
            <a:off x="3930157" y="649287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 name="TextBox 1">
            <a:extLst>
              <a:ext uri="{FF2B5EF4-FFF2-40B4-BE49-F238E27FC236}">
                <a16:creationId xmlns:a16="http://schemas.microsoft.com/office/drawing/2014/main" id="{5B73E13F-91F8-6C05-D93F-F08E3EBF170C}"/>
              </a:ext>
            </a:extLst>
          </p:cNvPr>
          <p:cNvSpPr txBox="1"/>
          <p:nvPr/>
        </p:nvSpPr>
        <p:spPr>
          <a:xfrm>
            <a:off x="2868559" y="5944157"/>
            <a:ext cx="6454881" cy="523220"/>
          </a:xfrm>
          <a:prstGeom prst="rect">
            <a:avLst/>
          </a:prstGeom>
          <a:solidFill>
            <a:schemeClr val="accent1"/>
          </a:solidFill>
        </p:spPr>
        <p:txBody>
          <a:bodyPr wrap="square" rtlCol="0">
            <a:spAutoFit/>
          </a:bodyPr>
          <a:lstStyle/>
          <a:p>
            <a:pPr algn="ctr"/>
            <a:r>
              <a:rPr lang="en-US" sz="2800" dirty="0" err="1"/>
              <a:t>www.maeia-artsednetwork.org</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3106C-9D6A-257D-B021-50A4356556A2}"/>
              </a:ext>
            </a:extLst>
          </p:cNvPr>
          <p:cNvSpPr>
            <a:spLocks noGrp="1"/>
          </p:cNvSpPr>
          <p:nvPr>
            <p:ph type="body" idx="1"/>
          </p:nvPr>
        </p:nvSpPr>
        <p:spPr/>
        <p:txBody>
          <a:bodyPr/>
          <a:lstStyle/>
          <a:p>
            <a:pPr marL="101600" marR="0" indent="0" algn="ctr">
              <a:spcBef>
                <a:spcPts val="0"/>
              </a:spcBef>
              <a:spcAft>
                <a:spcPts val="0"/>
              </a:spcAft>
              <a:buNone/>
            </a:pPr>
            <a:r>
              <a:rPr lang="en-US" sz="2800" b="1" kern="100" dirty="0">
                <a:effectLst/>
                <a:latin typeface="Roboto" panose="02000000000000000000" pitchFamily="2" charset="0"/>
                <a:ea typeface="Roboto" panose="02000000000000000000" pitchFamily="2" charset="0"/>
                <a:cs typeface="Times New Roman" panose="02020603050405020304" pitchFamily="18" charset="0"/>
              </a:rPr>
              <a:t>Michigan Department of Education</a:t>
            </a:r>
          </a:p>
          <a:p>
            <a:pPr marL="101600" marR="0" indent="0" algn="ctr">
              <a:spcBef>
                <a:spcPts val="0"/>
              </a:spcBef>
              <a:spcAft>
                <a:spcPts val="0"/>
              </a:spcAft>
              <a:buNone/>
            </a:pPr>
            <a:endParaRPr lang="en-US" sz="2800" b="1" kern="100" dirty="0">
              <a:effectLst/>
              <a:latin typeface="Roboto" panose="02000000000000000000" pitchFamily="2" charset="0"/>
              <a:ea typeface="Roboto" panose="02000000000000000000" pitchFamily="2" charset="0"/>
              <a:cs typeface="Times New Roman" panose="02020603050405020304" pitchFamily="18" charset="0"/>
            </a:endParaRPr>
          </a:p>
          <a:p>
            <a:pPr marL="101600" marR="0" indent="0">
              <a:spcBef>
                <a:spcPts val="0"/>
              </a:spcBef>
              <a:spcAft>
                <a:spcPts val="0"/>
              </a:spcAft>
              <a:buNone/>
            </a:pPr>
            <a:r>
              <a:rPr lang="en-US" sz="1800" kern="100" dirty="0">
                <a:effectLst/>
                <a:latin typeface="Roboto" panose="02000000000000000000" pitchFamily="2" charset="0"/>
                <a:ea typeface="Roboto" panose="02000000000000000000" pitchFamily="2" charset="0"/>
                <a:cs typeface="Times New Roman" panose="02020603050405020304" pitchFamily="18" charset="0"/>
              </a:rPr>
              <a:t>Mary Head, Office of Educational Supports, at </a:t>
            </a:r>
            <a:r>
              <a:rPr lang="en-US" sz="1800" u="sng" kern="100"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2"/>
              </a:rPr>
              <a:t>HeadM1@michigan.gov</a:t>
            </a:r>
            <a:r>
              <a:rPr lang="en-US" sz="1800" kern="100" dirty="0">
                <a:effectLst/>
                <a:latin typeface="Roboto" panose="02000000000000000000" pitchFamily="2" charset="0"/>
                <a:ea typeface="Roboto" panose="02000000000000000000" pitchFamily="2" charset="0"/>
                <a:cs typeface="Times New Roman" panose="02020603050405020304" pitchFamily="18" charset="0"/>
              </a:rPr>
              <a:t>. </a:t>
            </a:r>
          </a:p>
          <a:p>
            <a:pPr marL="101600" marR="0" indent="0">
              <a:spcBef>
                <a:spcPts val="0"/>
              </a:spcBef>
              <a:spcAft>
                <a:spcPts val="0"/>
              </a:spcAft>
              <a:buNone/>
            </a:pPr>
            <a:r>
              <a:rPr lang="en-US" sz="1800" kern="100" dirty="0">
                <a:effectLst/>
                <a:latin typeface="Roboto" panose="02000000000000000000" pitchFamily="2" charset="0"/>
                <a:ea typeface="Roboto" panose="02000000000000000000" pitchFamily="2" charset="0"/>
                <a:cs typeface="Times New Roman" panose="02020603050405020304" pitchFamily="18" charset="0"/>
              </a:rPr>
              <a:t> </a:t>
            </a:r>
          </a:p>
          <a:p>
            <a:pPr marL="101600" marR="0" indent="0">
              <a:spcBef>
                <a:spcPts val="0"/>
              </a:spcBef>
              <a:spcAft>
                <a:spcPts val="0"/>
              </a:spcAft>
              <a:buNone/>
            </a:pPr>
            <a:r>
              <a:rPr lang="en-US" sz="1800" kern="100" dirty="0">
                <a:effectLst/>
                <a:latin typeface="Roboto" panose="02000000000000000000" pitchFamily="2" charset="0"/>
                <a:ea typeface="Roboto" panose="02000000000000000000" pitchFamily="2" charset="0"/>
                <a:cs typeface="Times New Roman" panose="02020603050405020304" pitchFamily="18" charset="0"/>
              </a:rPr>
              <a:t>For technical assistance, please contact Dylan </a:t>
            </a:r>
            <a:r>
              <a:rPr lang="en-US" sz="1800" kern="100" dirty="0" err="1">
                <a:effectLst/>
                <a:latin typeface="Roboto" panose="02000000000000000000" pitchFamily="2" charset="0"/>
                <a:ea typeface="Roboto" panose="02000000000000000000" pitchFamily="2" charset="0"/>
                <a:cs typeface="Times New Roman" panose="02020603050405020304" pitchFamily="18" charset="0"/>
              </a:rPr>
              <a:t>Rozansky</a:t>
            </a:r>
            <a:r>
              <a:rPr lang="en-US" sz="1800" kern="100" dirty="0">
                <a:effectLst/>
                <a:latin typeface="Roboto" panose="02000000000000000000" pitchFamily="2" charset="0"/>
                <a:ea typeface="Roboto" panose="02000000000000000000" pitchFamily="2" charset="0"/>
                <a:cs typeface="Times New Roman" panose="02020603050405020304" pitchFamily="18" charset="0"/>
              </a:rPr>
              <a:t>, Office of Educational Supports, Michigan Department of Education at </a:t>
            </a:r>
            <a:r>
              <a:rPr lang="en-US" sz="1800" u="sng" kern="100"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3"/>
              </a:rPr>
              <a:t>rozanskyd@michigan.gov</a:t>
            </a:r>
            <a:r>
              <a:rPr lang="en-US" sz="1800" kern="100" dirty="0">
                <a:effectLst/>
                <a:latin typeface="Roboto" panose="02000000000000000000" pitchFamily="2" charset="0"/>
                <a:ea typeface="Roboto" panose="02000000000000000000" pitchFamily="2" charset="0"/>
                <a:cs typeface="Times New Roman" panose="02020603050405020304" pitchFamily="18" charset="0"/>
              </a:rPr>
              <a:t>. </a:t>
            </a:r>
          </a:p>
          <a:p>
            <a:pPr marL="101600" marR="0" indent="0">
              <a:spcBef>
                <a:spcPts val="0"/>
              </a:spcBef>
              <a:spcAft>
                <a:spcPts val="0"/>
              </a:spcAft>
              <a:buNone/>
            </a:pPr>
            <a:endParaRPr lang="en-US" sz="1800" kern="100" dirty="0">
              <a:effectLst/>
              <a:latin typeface="Roboto" panose="02000000000000000000" pitchFamily="2" charset="0"/>
              <a:ea typeface="Roboto" panose="02000000000000000000" pitchFamily="2" charset="0"/>
              <a:cs typeface="Times New Roman" panose="02020603050405020304" pitchFamily="18" charset="0"/>
            </a:endParaRPr>
          </a:p>
          <a:p>
            <a:pPr marL="101600" marR="0" indent="0">
              <a:spcBef>
                <a:spcPts val="0"/>
              </a:spcBef>
              <a:spcAft>
                <a:spcPts val="0"/>
              </a:spcAft>
              <a:buNone/>
            </a:pPr>
            <a:r>
              <a:rPr lang="en-US" sz="1800" kern="100" dirty="0">
                <a:effectLst/>
                <a:latin typeface="Roboto" panose="02000000000000000000" pitchFamily="2" charset="0"/>
                <a:ea typeface="Roboto" panose="02000000000000000000" pitchFamily="2" charset="0"/>
                <a:cs typeface="Times New Roman" panose="02020603050405020304" pitchFamily="18" charset="0"/>
              </a:rPr>
              <a:t> </a:t>
            </a:r>
          </a:p>
          <a:p>
            <a:pPr marL="101600" marR="0" indent="0" algn="ctr">
              <a:spcBef>
                <a:spcPts val="0"/>
              </a:spcBef>
              <a:spcAft>
                <a:spcPts val="0"/>
              </a:spcAft>
              <a:buNone/>
            </a:pPr>
            <a:r>
              <a:rPr lang="en-US" sz="2800" b="1" kern="100" dirty="0">
                <a:effectLst/>
                <a:latin typeface="Roboto" panose="02000000000000000000" pitchFamily="2" charset="0"/>
                <a:ea typeface="Roboto" panose="02000000000000000000" pitchFamily="2" charset="0"/>
                <a:cs typeface="Times New Roman" panose="02020603050405020304" pitchFamily="18" charset="0"/>
              </a:rPr>
              <a:t>MAEIA</a:t>
            </a:r>
          </a:p>
          <a:p>
            <a:pPr marL="101600" marR="0" indent="0">
              <a:spcBef>
                <a:spcPts val="0"/>
              </a:spcBef>
              <a:spcAft>
                <a:spcPts val="0"/>
              </a:spcAft>
              <a:buNone/>
            </a:pPr>
            <a:r>
              <a:rPr lang="en-US" sz="1800" kern="100" dirty="0">
                <a:effectLst/>
                <a:latin typeface="Roboto" panose="02000000000000000000" pitchFamily="2" charset="0"/>
                <a:ea typeface="Roboto" panose="02000000000000000000" pitchFamily="2" charset="0"/>
                <a:cs typeface="Times New Roman" panose="02020603050405020304" pitchFamily="18" charset="0"/>
              </a:rPr>
              <a:t>Heather Vaughan-Southard, MAEIA Professional Learning Director, at </a:t>
            </a:r>
            <a:r>
              <a:rPr lang="en-US" sz="1800" u="sng" kern="100"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4"/>
              </a:rPr>
              <a:t>hvsouthard@gmail.com</a:t>
            </a:r>
            <a:r>
              <a:rPr lang="en-US" sz="1800" kern="100" dirty="0">
                <a:effectLst/>
                <a:latin typeface="Roboto" panose="02000000000000000000" pitchFamily="2" charset="0"/>
                <a:ea typeface="Roboto" panose="02000000000000000000" pitchFamily="2" charset="0"/>
                <a:cs typeface="Times New Roman" panose="02020603050405020304" pitchFamily="18" charset="0"/>
              </a:rPr>
              <a:t>. </a:t>
            </a:r>
          </a:p>
        </p:txBody>
      </p:sp>
      <p:sp>
        <p:nvSpPr>
          <p:cNvPr id="3" name="Title 2">
            <a:extLst>
              <a:ext uri="{FF2B5EF4-FFF2-40B4-BE49-F238E27FC236}">
                <a16:creationId xmlns:a16="http://schemas.microsoft.com/office/drawing/2014/main" id="{63319207-EA55-1731-BE47-EC84EA3DFD05}"/>
              </a:ext>
            </a:extLst>
          </p:cNvPr>
          <p:cNvSpPr>
            <a:spLocks noGrp="1"/>
          </p:cNvSpPr>
          <p:nvPr>
            <p:ph type="title"/>
          </p:nvPr>
        </p:nvSpPr>
        <p:spPr/>
        <p:txBody>
          <a:bodyPr/>
          <a:lstStyle/>
          <a:p>
            <a:r>
              <a:rPr lang="en-US" dirty="0"/>
              <a:t>Contacts for Support</a:t>
            </a:r>
          </a:p>
        </p:txBody>
      </p:sp>
    </p:spTree>
    <p:extLst>
      <p:ext uri="{BB962C8B-B14F-4D97-AF65-F5344CB8AC3E}">
        <p14:creationId xmlns:p14="http://schemas.microsoft.com/office/powerpoint/2010/main" val="297318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
          <p:cNvSpPr txBox="1">
            <a:spLocks noGrp="1"/>
          </p:cNvSpPr>
          <p:nvPr>
            <p:ph type="title"/>
          </p:nvPr>
        </p:nvSpPr>
        <p:spPr>
          <a:xfrm>
            <a:off x="1097280" y="72430"/>
            <a:ext cx="10058400" cy="811573"/>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dk1"/>
              </a:buClr>
              <a:buSzPts val="4800"/>
              <a:buFont typeface="Roboto"/>
              <a:buNone/>
            </a:pPr>
            <a:r>
              <a:rPr lang="en-US" dirty="0"/>
              <a:t>Updates</a:t>
            </a:r>
            <a:endParaRPr dirty="0"/>
          </a:p>
        </p:txBody>
      </p:sp>
      <p:sp>
        <p:nvSpPr>
          <p:cNvPr id="233" name="Google Shape;233;p3"/>
          <p:cNvSpPr>
            <a:spLocks noGrp="1"/>
          </p:cNvSpPr>
          <p:nvPr>
            <p:ph type="body" idx="1"/>
          </p:nvPr>
        </p:nvSpPr>
        <p:spPr>
          <a:xfrm>
            <a:off x="1019076" y="1272776"/>
            <a:ext cx="10545633" cy="847424"/>
          </a:xfrm>
          <a:prstGeom prst="roundRect">
            <a:avLst>
              <a:gd name="adj" fmla="val 16667"/>
            </a:avLst>
          </a:prstGeom>
          <a:solidFill>
            <a:srgbClr val="F2F2F2"/>
          </a:solid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p>
            <a:pPr marL="914400" lvl="0" indent="0" algn="l" rtl="0">
              <a:lnSpc>
                <a:spcPct val="80000"/>
              </a:lnSpc>
              <a:spcBef>
                <a:spcPts val="0"/>
              </a:spcBef>
              <a:spcAft>
                <a:spcPts val="0"/>
              </a:spcAft>
              <a:buSzPts val="2000"/>
              <a:buNone/>
            </a:pPr>
            <a:r>
              <a:rPr lang="en-US" dirty="0"/>
              <a:t>The legislation</a:t>
            </a:r>
            <a:endParaRPr dirty="0"/>
          </a:p>
        </p:txBody>
      </p:sp>
      <p:sp>
        <p:nvSpPr>
          <p:cNvPr id="234" name="Google Shape;234;p3"/>
          <p:cNvSpPr/>
          <p:nvPr/>
        </p:nvSpPr>
        <p:spPr>
          <a:xfrm>
            <a:off x="1019076" y="2264931"/>
            <a:ext cx="10545633" cy="847424"/>
          </a:xfrm>
          <a:prstGeom prst="roundRect">
            <a:avLst>
              <a:gd name="adj" fmla="val 16667"/>
            </a:avLst>
          </a:prstGeom>
          <a:solidFill>
            <a:srgbClr val="F2F2F2"/>
          </a:solidFill>
          <a:ln w="9525" cap="flat" cmpd="sng">
            <a:solidFill>
              <a:schemeClr val="accent5"/>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p>
            <a:pPr marL="914400" marR="0" lvl="0" indent="0" algn="l" rtl="0">
              <a:lnSpc>
                <a:spcPct val="80000"/>
              </a:lnSpc>
              <a:spcBef>
                <a:spcPts val="1400"/>
              </a:spcBef>
              <a:spcAft>
                <a:spcPts val="0"/>
              </a:spcAft>
              <a:buClr>
                <a:srgbClr val="000000"/>
              </a:buClr>
              <a:buSzPts val="2000"/>
              <a:buFont typeface="Arial"/>
              <a:buNone/>
            </a:pPr>
            <a:r>
              <a:rPr lang="en-US" sz="2000" b="0" i="0" u="none" strike="noStrike" cap="none" dirty="0">
                <a:solidFill>
                  <a:srgbClr val="000000"/>
                </a:solidFill>
                <a:latin typeface="Roboto" panose="02000000000000000000" pitchFamily="2" charset="0"/>
                <a:ea typeface="Roboto" panose="02000000000000000000" pitchFamily="2" charset="0"/>
                <a:sym typeface="Arial"/>
              </a:rPr>
              <a:t>The eligibility criteria</a:t>
            </a:r>
            <a:endParaRPr sz="2000" b="0" i="0" u="none" strike="noStrike" cap="none" dirty="0">
              <a:solidFill>
                <a:srgbClr val="000000"/>
              </a:solidFill>
              <a:latin typeface="Roboto" panose="02000000000000000000" pitchFamily="2" charset="0"/>
              <a:ea typeface="Roboto" panose="02000000000000000000" pitchFamily="2" charset="0"/>
              <a:sym typeface="Arial"/>
            </a:endParaRPr>
          </a:p>
        </p:txBody>
      </p:sp>
      <p:sp>
        <p:nvSpPr>
          <p:cNvPr id="235" name="Google Shape;235;p3"/>
          <p:cNvSpPr/>
          <p:nvPr/>
        </p:nvSpPr>
        <p:spPr>
          <a:xfrm>
            <a:off x="1019076" y="3257086"/>
            <a:ext cx="10545633" cy="847424"/>
          </a:xfrm>
          <a:prstGeom prst="roundRect">
            <a:avLst>
              <a:gd name="adj" fmla="val 16667"/>
            </a:avLst>
          </a:prstGeom>
          <a:solidFill>
            <a:srgbClr val="F2F2F2"/>
          </a:solid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p>
            <a:pPr marL="914400" marR="0" lvl="0" indent="0" algn="l" rtl="0">
              <a:lnSpc>
                <a:spcPct val="90000"/>
              </a:lnSpc>
              <a:spcBef>
                <a:spcPts val="0"/>
              </a:spcBef>
              <a:spcAft>
                <a:spcPts val="0"/>
              </a:spcAft>
              <a:buClr>
                <a:schemeClr val="dk2"/>
              </a:buClr>
              <a:buSzPts val="2000"/>
              <a:buFont typeface="Arial"/>
              <a:buNone/>
            </a:pPr>
            <a:r>
              <a:rPr lang="en-US" sz="2000" dirty="0">
                <a:latin typeface="Roboto" panose="02000000000000000000" pitchFamily="2" charset="0"/>
                <a:ea typeface="Roboto" panose="02000000000000000000" pitchFamily="2" charset="0"/>
              </a:rPr>
              <a:t>The application</a:t>
            </a:r>
            <a:endParaRPr sz="2000" b="0" i="0" u="none" strike="noStrike" cap="none" dirty="0">
              <a:solidFill>
                <a:srgbClr val="000000"/>
              </a:solidFill>
              <a:latin typeface="Roboto" panose="02000000000000000000" pitchFamily="2" charset="0"/>
              <a:ea typeface="Roboto" panose="02000000000000000000" pitchFamily="2" charset="0"/>
              <a:sym typeface="Arial"/>
            </a:endParaRPr>
          </a:p>
        </p:txBody>
      </p:sp>
      <p:sp>
        <p:nvSpPr>
          <p:cNvPr id="236" name="Google Shape;236;p3"/>
          <p:cNvSpPr/>
          <p:nvPr/>
        </p:nvSpPr>
        <p:spPr>
          <a:xfrm>
            <a:off x="1019076" y="4249241"/>
            <a:ext cx="10545633" cy="847424"/>
          </a:xfrm>
          <a:prstGeom prst="roundRect">
            <a:avLst>
              <a:gd name="adj" fmla="val 16667"/>
            </a:avLst>
          </a:prstGeom>
          <a:solidFill>
            <a:srgbClr val="F2F2F2"/>
          </a:solidFill>
          <a:ln w="952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p>
            <a:pPr marL="914400" lvl="0" indent="0" algn="l" rtl="0">
              <a:lnSpc>
                <a:spcPct val="9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Frequently asked </a:t>
            </a:r>
            <a:r>
              <a:rPr lang="en-US" sz="2000" dirty="0"/>
              <a:t>q</a:t>
            </a:r>
            <a:r>
              <a:rPr lang="en-US" sz="2000" b="0" i="0" u="none" strike="noStrike" cap="none" dirty="0">
                <a:solidFill>
                  <a:srgbClr val="000000"/>
                </a:solidFill>
                <a:latin typeface="Arial"/>
                <a:ea typeface="Arial"/>
                <a:cs typeface="Arial"/>
                <a:sym typeface="Arial"/>
              </a:rPr>
              <a:t>uestions</a:t>
            </a:r>
            <a:endParaRPr sz="2000" b="0" i="0" u="none" strike="noStrike" cap="none" dirty="0">
              <a:solidFill>
                <a:srgbClr val="000000"/>
              </a:solidFill>
              <a:latin typeface="Arial"/>
              <a:ea typeface="Arial"/>
              <a:cs typeface="Arial"/>
              <a:sym typeface="Arial"/>
            </a:endParaRPr>
          </a:p>
        </p:txBody>
      </p:sp>
      <p:sp>
        <p:nvSpPr>
          <p:cNvPr id="237" name="Google Shape;237;p3"/>
          <p:cNvSpPr/>
          <p:nvPr/>
        </p:nvSpPr>
        <p:spPr>
          <a:xfrm>
            <a:off x="1019076" y="5250992"/>
            <a:ext cx="10545633" cy="847424"/>
          </a:xfrm>
          <a:prstGeom prst="roundRect">
            <a:avLst>
              <a:gd name="adj" fmla="val 16667"/>
            </a:avLst>
          </a:prstGeom>
          <a:solidFill>
            <a:srgbClr val="F2F2F2"/>
          </a:solid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p>
            <a:pPr marL="914400" marR="0" lvl="0" indent="0" algn="l" rtl="0">
              <a:lnSpc>
                <a:spcPct val="90000"/>
              </a:lnSpc>
              <a:spcBef>
                <a:spcPts val="0"/>
              </a:spcBef>
              <a:spcAft>
                <a:spcPts val="0"/>
              </a:spcAft>
              <a:buClr>
                <a:srgbClr val="000000"/>
              </a:buClr>
              <a:buSzPts val="2000"/>
              <a:buFont typeface="Arial"/>
              <a:buNone/>
            </a:pPr>
            <a:r>
              <a:rPr lang="en-US" sz="2000" dirty="0"/>
              <a:t>Contacts for support</a:t>
            </a:r>
            <a:endParaRPr sz="2000" b="0" i="0" u="none" strike="noStrike" cap="none" dirty="0">
              <a:solidFill>
                <a:srgbClr val="000000"/>
              </a:solidFill>
              <a:latin typeface="Arial"/>
              <a:ea typeface="Arial"/>
              <a:cs typeface="Arial"/>
              <a:sym typeface="Arial"/>
            </a:endParaRPr>
          </a:p>
        </p:txBody>
      </p:sp>
      <p:pic>
        <p:nvPicPr>
          <p:cNvPr id="238" name="Google Shape;238;p3"/>
          <p:cNvPicPr preferRelativeResize="0"/>
          <p:nvPr/>
        </p:nvPicPr>
        <p:blipFill rotWithShape="1">
          <a:blip r:embed="rId3">
            <a:alphaModFix/>
          </a:blip>
          <a:srcRect/>
          <a:stretch/>
        </p:blipFill>
        <p:spPr>
          <a:xfrm>
            <a:off x="330861" y="3179922"/>
            <a:ext cx="1293770" cy="992155"/>
          </a:xfrm>
          <a:prstGeom prst="rect">
            <a:avLst/>
          </a:prstGeom>
          <a:noFill/>
          <a:ln>
            <a:noFill/>
          </a:ln>
        </p:spPr>
      </p:pic>
      <p:pic>
        <p:nvPicPr>
          <p:cNvPr id="239" name="Google Shape;239;p3"/>
          <p:cNvPicPr preferRelativeResize="0"/>
          <p:nvPr/>
        </p:nvPicPr>
        <p:blipFill rotWithShape="1">
          <a:blip r:embed="rId4">
            <a:alphaModFix/>
          </a:blip>
          <a:srcRect/>
          <a:stretch/>
        </p:blipFill>
        <p:spPr>
          <a:xfrm>
            <a:off x="372191" y="1213395"/>
            <a:ext cx="1298448" cy="996696"/>
          </a:xfrm>
          <a:prstGeom prst="rect">
            <a:avLst/>
          </a:prstGeom>
          <a:noFill/>
          <a:ln>
            <a:noFill/>
          </a:ln>
        </p:spPr>
      </p:pic>
      <p:pic>
        <p:nvPicPr>
          <p:cNvPr id="240" name="Google Shape;240;p3"/>
          <p:cNvPicPr preferRelativeResize="0"/>
          <p:nvPr/>
        </p:nvPicPr>
        <p:blipFill rotWithShape="1">
          <a:blip r:embed="rId5">
            <a:alphaModFix/>
          </a:blip>
          <a:srcRect/>
          <a:stretch/>
        </p:blipFill>
        <p:spPr>
          <a:xfrm>
            <a:off x="304188" y="2167162"/>
            <a:ext cx="1295400" cy="996696"/>
          </a:xfrm>
          <a:prstGeom prst="rect">
            <a:avLst/>
          </a:prstGeom>
          <a:noFill/>
          <a:ln>
            <a:noFill/>
          </a:ln>
        </p:spPr>
      </p:pic>
      <p:pic>
        <p:nvPicPr>
          <p:cNvPr id="241" name="Google Shape;241;p3" descr="A picture containing text, night sky&#10;&#10;Description automatically generated"/>
          <p:cNvPicPr preferRelativeResize="0"/>
          <p:nvPr/>
        </p:nvPicPr>
        <p:blipFill rotWithShape="1">
          <a:blip r:embed="rId6">
            <a:alphaModFix/>
          </a:blip>
          <a:srcRect/>
          <a:stretch/>
        </p:blipFill>
        <p:spPr>
          <a:xfrm>
            <a:off x="372191" y="4189052"/>
            <a:ext cx="1298448" cy="996696"/>
          </a:xfrm>
          <a:prstGeom prst="rect">
            <a:avLst/>
          </a:prstGeom>
          <a:noFill/>
          <a:ln>
            <a:noFill/>
          </a:ln>
        </p:spPr>
      </p:pic>
      <p:sp>
        <p:nvSpPr>
          <p:cNvPr id="242" name="Google Shape;242;p3"/>
          <p:cNvSpPr txBox="1"/>
          <p:nvPr/>
        </p:nvSpPr>
        <p:spPr>
          <a:xfrm>
            <a:off x="502023" y="1319797"/>
            <a:ext cx="89973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Roboto"/>
                <a:ea typeface="Roboto"/>
                <a:cs typeface="Roboto"/>
                <a:sym typeface="Roboto"/>
              </a:rPr>
              <a:t>1</a:t>
            </a:r>
            <a:endParaRPr sz="1400" b="0" i="0" u="none" strike="noStrike" cap="none">
              <a:solidFill>
                <a:srgbClr val="000000"/>
              </a:solidFill>
              <a:latin typeface="Arial"/>
              <a:ea typeface="Arial"/>
              <a:cs typeface="Arial"/>
              <a:sym typeface="Arial"/>
            </a:endParaRPr>
          </a:p>
        </p:txBody>
      </p:sp>
      <p:sp>
        <p:nvSpPr>
          <p:cNvPr id="243" name="Google Shape;243;p3"/>
          <p:cNvSpPr txBox="1"/>
          <p:nvPr/>
        </p:nvSpPr>
        <p:spPr>
          <a:xfrm>
            <a:off x="534856" y="2332557"/>
            <a:ext cx="89973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Roboto"/>
                <a:ea typeface="Roboto"/>
                <a:cs typeface="Roboto"/>
                <a:sym typeface="Roboto"/>
              </a:rPr>
              <a:t>2</a:t>
            </a:r>
            <a:endParaRPr sz="1400" b="0" i="0" u="none" strike="noStrike" cap="none">
              <a:solidFill>
                <a:srgbClr val="000000"/>
              </a:solidFill>
              <a:latin typeface="Arial"/>
              <a:ea typeface="Arial"/>
              <a:cs typeface="Arial"/>
              <a:sym typeface="Arial"/>
            </a:endParaRPr>
          </a:p>
        </p:txBody>
      </p:sp>
      <p:sp>
        <p:nvSpPr>
          <p:cNvPr id="244" name="Google Shape;244;p3"/>
          <p:cNvSpPr txBox="1"/>
          <p:nvPr/>
        </p:nvSpPr>
        <p:spPr>
          <a:xfrm>
            <a:off x="534856" y="3326871"/>
            <a:ext cx="89973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Roboto"/>
                <a:ea typeface="Roboto"/>
                <a:cs typeface="Roboto"/>
                <a:sym typeface="Roboto"/>
              </a:rPr>
              <a:t>3</a:t>
            </a:r>
            <a:endParaRPr sz="1400" b="0" i="0" u="none" strike="noStrike" cap="none">
              <a:solidFill>
                <a:srgbClr val="000000"/>
              </a:solidFill>
              <a:latin typeface="Arial"/>
              <a:ea typeface="Arial"/>
              <a:cs typeface="Arial"/>
              <a:sym typeface="Arial"/>
            </a:endParaRPr>
          </a:p>
        </p:txBody>
      </p:sp>
      <p:sp>
        <p:nvSpPr>
          <p:cNvPr id="245" name="Google Shape;245;p3"/>
          <p:cNvSpPr txBox="1"/>
          <p:nvPr/>
        </p:nvSpPr>
        <p:spPr>
          <a:xfrm>
            <a:off x="502023" y="4299078"/>
            <a:ext cx="89973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Roboto"/>
                <a:ea typeface="Roboto"/>
                <a:cs typeface="Roboto"/>
                <a:sym typeface="Roboto"/>
              </a:rPr>
              <a:t>4</a:t>
            </a:r>
            <a:endParaRPr sz="1400" b="0" i="0" u="none" strike="noStrike" cap="none">
              <a:solidFill>
                <a:srgbClr val="000000"/>
              </a:solidFill>
              <a:latin typeface="Arial"/>
              <a:ea typeface="Arial"/>
              <a:cs typeface="Arial"/>
              <a:sym typeface="Arial"/>
            </a:endParaRPr>
          </a:p>
        </p:txBody>
      </p:sp>
      <p:pic>
        <p:nvPicPr>
          <p:cNvPr id="246" name="Google Shape;246;p3"/>
          <p:cNvPicPr preferRelativeResize="0"/>
          <p:nvPr/>
        </p:nvPicPr>
        <p:blipFill rotWithShape="1">
          <a:blip r:embed="rId4">
            <a:alphaModFix/>
          </a:blip>
          <a:srcRect/>
          <a:stretch/>
        </p:blipFill>
        <p:spPr>
          <a:xfrm>
            <a:off x="369852" y="5176356"/>
            <a:ext cx="1298448" cy="996696"/>
          </a:xfrm>
          <a:prstGeom prst="rect">
            <a:avLst/>
          </a:prstGeom>
          <a:noFill/>
          <a:ln>
            <a:noFill/>
          </a:ln>
        </p:spPr>
      </p:pic>
      <p:sp>
        <p:nvSpPr>
          <p:cNvPr id="247" name="Google Shape;247;p3"/>
          <p:cNvSpPr txBox="1"/>
          <p:nvPr/>
        </p:nvSpPr>
        <p:spPr>
          <a:xfrm>
            <a:off x="534856" y="5286382"/>
            <a:ext cx="89973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Roboto"/>
                <a:ea typeface="Roboto"/>
                <a:cs typeface="Roboto"/>
                <a:sym typeface="Roboto"/>
              </a:rPr>
              <a:t>5</a:t>
            </a:r>
            <a:endParaRPr sz="1400" b="0" i="0" u="none" strike="noStrike" cap="none">
              <a:solidFill>
                <a:srgbClr val="000000"/>
              </a:solidFill>
              <a:latin typeface="Arial"/>
              <a:ea typeface="Arial"/>
              <a:cs typeface="Arial"/>
              <a:sym typeface="Arial"/>
            </a:endParaRPr>
          </a:p>
        </p:txBody>
      </p:sp>
      <p:sp>
        <p:nvSpPr>
          <p:cNvPr id="248" name="Google Shape;248;p3"/>
          <p:cNvSpPr txBox="1">
            <a:spLocks noGrp="1"/>
          </p:cNvSpPr>
          <p:nvPr>
            <p:ph type="ftr" idx="11"/>
          </p:nvPr>
        </p:nvSpPr>
        <p:spPr>
          <a:xfrm>
            <a:off x="3930157" y="649287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Embodied Practices 2023</a:t>
            </a:r>
            <a:endParaRPr/>
          </a:p>
          <a:p>
            <a:pPr marL="0" lvl="0" indent="0" algn="l" rtl="0">
              <a:lnSpc>
                <a:spcPct val="100000"/>
              </a:lnSpc>
              <a:spcBef>
                <a:spcPts val="0"/>
              </a:spcBef>
              <a:spcAft>
                <a:spcPts val="0"/>
              </a:spcAft>
              <a:buSzPts val="1400"/>
              <a:buNone/>
            </a:pPr>
            <a:endParaRPr/>
          </a:p>
          <a:p>
            <a:pPr marL="0" lvl="0" indent="0" algn="ctr" rtl="0">
              <a:lnSpc>
                <a:spcPct val="100000"/>
              </a:lnSpc>
              <a:spcBef>
                <a:spcPts val="0"/>
              </a:spcBef>
              <a:spcAft>
                <a:spcPts val="0"/>
              </a:spcAft>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D58C-1371-47E5-EAD4-4C770DBE6E32}"/>
              </a:ext>
            </a:extLst>
          </p:cNvPr>
          <p:cNvSpPr>
            <a:spLocks noGrp="1"/>
          </p:cNvSpPr>
          <p:nvPr>
            <p:ph type="title"/>
          </p:nvPr>
        </p:nvSpPr>
        <p:spPr/>
        <p:txBody>
          <a:bodyPr/>
          <a:lstStyle/>
          <a:p>
            <a:r>
              <a:rPr lang="en-US" dirty="0"/>
              <a:t>Section 33 of the 2023-24 School Aid Bill</a:t>
            </a:r>
          </a:p>
        </p:txBody>
      </p:sp>
      <p:sp>
        <p:nvSpPr>
          <p:cNvPr id="3" name="Text Placeholder 2">
            <a:extLst>
              <a:ext uri="{FF2B5EF4-FFF2-40B4-BE49-F238E27FC236}">
                <a16:creationId xmlns:a16="http://schemas.microsoft.com/office/drawing/2014/main" id="{DD7E740D-BFB6-0877-180E-0B2DB3EE1C66}"/>
              </a:ext>
            </a:extLst>
          </p:cNvPr>
          <p:cNvSpPr>
            <a:spLocks noGrp="1"/>
          </p:cNvSpPr>
          <p:nvPr>
            <p:ph type="body" idx="1"/>
          </p:nvPr>
        </p:nvSpPr>
        <p:spPr>
          <a:xfrm>
            <a:off x="4369670" y="4615642"/>
            <a:ext cx="6516770" cy="1313180"/>
          </a:xfrm>
        </p:spPr>
        <p:txBody>
          <a:bodyPr/>
          <a:lstStyle/>
          <a:p>
            <a:pPr marL="101600" indent="0">
              <a:buNone/>
            </a:pPr>
            <a:r>
              <a:rPr lang="en-US" dirty="0"/>
              <a:t>Provides $11,000,000.00 for starting a music program for schools with students in kindergarten through grade five. </a:t>
            </a:r>
          </a:p>
          <a:p>
            <a:endParaRPr lang="en-US" dirty="0"/>
          </a:p>
          <a:p>
            <a:endParaRPr lang="en-US" dirty="0"/>
          </a:p>
        </p:txBody>
      </p:sp>
      <p:sp>
        <p:nvSpPr>
          <p:cNvPr id="4" name="Text Placeholder 3">
            <a:extLst>
              <a:ext uri="{FF2B5EF4-FFF2-40B4-BE49-F238E27FC236}">
                <a16:creationId xmlns:a16="http://schemas.microsoft.com/office/drawing/2014/main" id="{1CEF68FF-4F78-61D0-D178-2E4E61136A42}"/>
              </a:ext>
            </a:extLst>
          </p:cNvPr>
          <p:cNvSpPr>
            <a:spLocks noGrp="1"/>
          </p:cNvSpPr>
          <p:nvPr>
            <p:ph type="body" idx="2"/>
          </p:nvPr>
        </p:nvSpPr>
        <p:spPr/>
        <p:txBody>
          <a:bodyPr/>
          <a:lstStyle/>
          <a:p>
            <a:r>
              <a:rPr lang="en-US" dirty="0"/>
              <a:t>Music Education for K-5</a:t>
            </a:r>
          </a:p>
        </p:txBody>
      </p:sp>
      <p:pic>
        <p:nvPicPr>
          <p:cNvPr id="1026" name="Picture 2">
            <a:extLst>
              <a:ext uri="{FF2B5EF4-FFF2-40B4-BE49-F238E27FC236}">
                <a16:creationId xmlns:a16="http://schemas.microsoft.com/office/drawing/2014/main" id="{E998CA50-0E8C-A38E-2E59-CAF4139E8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970" y="594359"/>
            <a:ext cx="5517680"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89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6327-14E7-0587-0D78-82D49FA7AB72}"/>
              </a:ext>
            </a:extLst>
          </p:cNvPr>
          <p:cNvSpPr>
            <a:spLocks noGrp="1"/>
          </p:cNvSpPr>
          <p:nvPr>
            <p:ph type="title"/>
          </p:nvPr>
        </p:nvSpPr>
        <p:spPr/>
        <p:txBody>
          <a:bodyPr/>
          <a:lstStyle/>
          <a:p>
            <a:r>
              <a:rPr lang="en-US" dirty="0"/>
              <a:t>The Eligibility Criteria</a:t>
            </a:r>
          </a:p>
        </p:txBody>
      </p:sp>
      <p:sp>
        <p:nvSpPr>
          <p:cNvPr id="5" name="TextBox 4">
            <a:extLst>
              <a:ext uri="{FF2B5EF4-FFF2-40B4-BE49-F238E27FC236}">
                <a16:creationId xmlns:a16="http://schemas.microsoft.com/office/drawing/2014/main" id="{D6F8D558-E608-861B-1FD8-7510555EDDE1}"/>
              </a:ext>
            </a:extLst>
          </p:cNvPr>
          <p:cNvSpPr txBox="1"/>
          <p:nvPr/>
        </p:nvSpPr>
        <p:spPr>
          <a:xfrm>
            <a:off x="863600" y="1346200"/>
            <a:ext cx="9220200" cy="4708981"/>
          </a:xfrm>
          <a:prstGeom prst="rect">
            <a:avLst/>
          </a:prstGeom>
          <a:noFill/>
        </p:spPr>
        <p:txBody>
          <a:bodyPr wrap="square">
            <a:spAutoFit/>
          </a:bodyPr>
          <a:lstStyle/>
          <a:p>
            <a:pPr algn="l"/>
            <a:r>
              <a:rPr lang="en-US" sz="2000" b="1" i="0" dirty="0">
                <a:solidFill>
                  <a:srgbClr val="008080"/>
                </a:solidFill>
                <a:effectLst/>
                <a:latin typeface="Roboto" panose="02000000000000000000" pitchFamily="2" charset="0"/>
              </a:rPr>
              <a:t>Grant funding is based on the following requirements to be considered an eligible recipient for an allocation:</a:t>
            </a:r>
          </a:p>
          <a:p>
            <a:pPr algn="l"/>
            <a:endParaRPr lang="en-US" sz="2000" b="1" i="0" dirty="0">
              <a:solidFill>
                <a:srgbClr val="444444"/>
              </a:solidFill>
              <a:effectLst/>
              <a:latin typeface="Roboto" panose="02000000000000000000" pitchFamily="2" charset="0"/>
            </a:endParaRPr>
          </a:p>
          <a:p>
            <a:pPr algn="l">
              <a:buFont typeface="Arial" panose="020B0604020202020204" pitchFamily="34" charset="0"/>
              <a:buChar char="•"/>
            </a:pPr>
            <a:r>
              <a:rPr lang="en-US" sz="1600" b="0" i="0" dirty="0">
                <a:solidFill>
                  <a:srgbClr val="444444"/>
                </a:solidFill>
                <a:effectLst/>
                <a:latin typeface="Roboto" panose="02000000000000000000" pitchFamily="2" charset="0"/>
              </a:rPr>
              <a:t>Applies for funding in a form and manner prescribed by the department.</a:t>
            </a:r>
          </a:p>
          <a:p>
            <a:pPr algn="l"/>
            <a:endParaRPr lang="en-US" sz="1600" b="0" i="0" dirty="0">
              <a:solidFill>
                <a:srgbClr val="444444"/>
              </a:solidFill>
              <a:effectLst/>
              <a:latin typeface="Roboto" panose="02000000000000000000" pitchFamily="2" charset="0"/>
            </a:endParaRPr>
          </a:p>
          <a:p>
            <a:pPr algn="l">
              <a:buFont typeface="Arial" panose="020B0604020202020204" pitchFamily="34" charset="0"/>
              <a:buChar char="•"/>
            </a:pPr>
            <a:r>
              <a:rPr lang="en-US" sz="1600" b="0" i="0" dirty="0">
                <a:solidFill>
                  <a:srgbClr val="444444"/>
                </a:solidFill>
                <a:effectLst/>
                <a:latin typeface="Roboto" panose="02000000000000000000" pitchFamily="2" charset="0"/>
              </a:rPr>
              <a:t>Provide for all pupils in grades K to 5 at least 90 minutes per week of instruction in music, taught by a certificated teacher with a JX or JQ endorsement issued by the department.</a:t>
            </a:r>
          </a:p>
          <a:p>
            <a:pPr algn="l"/>
            <a:endParaRPr lang="en-US" sz="1600" b="0" i="0" dirty="0">
              <a:solidFill>
                <a:srgbClr val="444444"/>
              </a:solidFill>
              <a:effectLst/>
              <a:latin typeface="Roboto" panose="02000000000000000000" pitchFamily="2" charset="0"/>
            </a:endParaRPr>
          </a:p>
          <a:p>
            <a:pPr algn="l">
              <a:buFont typeface="Arial" panose="020B0604020202020204" pitchFamily="34" charset="0"/>
              <a:buChar char="•"/>
            </a:pPr>
            <a:r>
              <a:rPr lang="en-US" sz="1600" b="0" i="0" dirty="0">
                <a:solidFill>
                  <a:srgbClr val="444444"/>
                </a:solidFill>
                <a:effectLst/>
                <a:latin typeface="Roboto" panose="02000000000000000000" pitchFamily="2" charset="0"/>
              </a:rPr>
              <a:t>Maintain staffing that includes at least 1 certificated teacher with a JX or JQ endorsement issued by the department for every 400 pupils enrolled in grades K to 5.</a:t>
            </a:r>
          </a:p>
          <a:p>
            <a:pPr algn="l"/>
            <a:endParaRPr lang="en-US" sz="1600" b="0" i="0" dirty="0">
              <a:solidFill>
                <a:srgbClr val="444444"/>
              </a:solidFill>
              <a:effectLst/>
              <a:latin typeface="Roboto" panose="02000000000000000000" pitchFamily="2" charset="0"/>
            </a:endParaRPr>
          </a:p>
          <a:p>
            <a:pPr algn="l">
              <a:buFont typeface="Arial" panose="020B0604020202020204" pitchFamily="34" charset="0"/>
              <a:buChar char="•"/>
            </a:pPr>
            <a:r>
              <a:rPr lang="en-US" sz="1600" b="0" i="0" dirty="0">
                <a:solidFill>
                  <a:srgbClr val="444444"/>
                </a:solidFill>
                <a:effectLst/>
                <a:latin typeface="Roboto" panose="02000000000000000000" pitchFamily="2" charset="0"/>
              </a:rPr>
              <a:t>Adopt and implement specific curricula for music.</a:t>
            </a:r>
          </a:p>
          <a:p>
            <a:pPr algn="l"/>
            <a:endParaRPr lang="en-US" sz="1600" b="0" i="0" dirty="0">
              <a:solidFill>
                <a:srgbClr val="444444"/>
              </a:solidFill>
              <a:effectLst/>
              <a:latin typeface="Roboto" panose="02000000000000000000" pitchFamily="2" charset="0"/>
            </a:endParaRPr>
          </a:p>
          <a:p>
            <a:pPr algn="l">
              <a:buFont typeface="Arial" panose="020B0604020202020204" pitchFamily="34" charset="0"/>
              <a:buChar char="•"/>
            </a:pPr>
            <a:r>
              <a:rPr lang="en-US" sz="1600" b="0" i="0" dirty="0">
                <a:solidFill>
                  <a:srgbClr val="444444"/>
                </a:solidFill>
                <a:effectLst/>
                <a:latin typeface="Roboto" panose="02000000000000000000" pitchFamily="2" charset="0"/>
              </a:rPr>
              <a:t>Maintain in each elementary school at least 1 space that is designated for music instruction and that allows for effective implementation of the music curriculum, with consideration given to the physical materials and tools needed for music instruction.</a:t>
            </a:r>
          </a:p>
          <a:p>
            <a:pPr algn="l"/>
            <a:endParaRPr lang="en-US" sz="1600" b="0" i="0" dirty="0">
              <a:solidFill>
                <a:srgbClr val="444444"/>
              </a:solidFill>
              <a:effectLst/>
              <a:latin typeface="Roboto" panose="02000000000000000000" pitchFamily="2" charset="0"/>
            </a:endParaRPr>
          </a:p>
          <a:p>
            <a:pPr algn="l">
              <a:buFont typeface="Arial" panose="020B0604020202020204" pitchFamily="34" charset="0"/>
              <a:buChar char="•"/>
            </a:pPr>
            <a:r>
              <a:rPr lang="en-US" sz="1600" b="0" i="0" dirty="0">
                <a:solidFill>
                  <a:srgbClr val="444444"/>
                </a:solidFill>
                <a:effectLst/>
                <a:latin typeface="Roboto" panose="02000000000000000000" pitchFamily="2" charset="0"/>
              </a:rPr>
              <a:t>Establish and maintain a separate dedicated budget for music instruction in grades K to 5.</a:t>
            </a:r>
          </a:p>
        </p:txBody>
      </p:sp>
    </p:spTree>
    <p:extLst>
      <p:ext uri="{BB962C8B-B14F-4D97-AF65-F5344CB8AC3E}">
        <p14:creationId xmlns:p14="http://schemas.microsoft.com/office/powerpoint/2010/main" val="176682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4999-16C2-7A9D-7F70-02259A3FE966}"/>
              </a:ext>
            </a:extLst>
          </p:cNvPr>
          <p:cNvSpPr>
            <a:spLocks noGrp="1"/>
          </p:cNvSpPr>
          <p:nvPr>
            <p:ph type="title"/>
          </p:nvPr>
        </p:nvSpPr>
        <p:spPr/>
        <p:txBody>
          <a:bodyPr/>
          <a:lstStyle/>
          <a:p>
            <a:r>
              <a:rPr lang="en-US" dirty="0">
                <a:solidFill>
                  <a:schemeClr val="accent5">
                    <a:lumMod val="20000"/>
                    <a:lumOff val="80000"/>
                  </a:schemeClr>
                </a:solidFill>
              </a:rPr>
              <a:t>A Music Curriculum </a:t>
            </a:r>
          </a:p>
        </p:txBody>
      </p:sp>
      <p:sp>
        <p:nvSpPr>
          <p:cNvPr id="4" name="Text Placeholder 3">
            <a:extLst>
              <a:ext uri="{FF2B5EF4-FFF2-40B4-BE49-F238E27FC236}">
                <a16:creationId xmlns:a16="http://schemas.microsoft.com/office/drawing/2014/main" id="{6C71EBED-50A1-1A30-C808-778CC2B79A23}"/>
              </a:ext>
            </a:extLst>
          </p:cNvPr>
          <p:cNvSpPr>
            <a:spLocks noGrp="1"/>
          </p:cNvSpPr>
          <p:nvPr>
            <p:ph type="body" idx="2"/>
          </p:nvPr>
        </p:nvSpPr>
        <p:spPr/>
        <p:txBody>
          <a:bodyPr/>
          <a:lstStyle/>
          <a:p>
            <a:r>
              <a:rPr lang="en-US" b="0" i="0" dirty="0">
                <a:solidFill>
                  <a:schemeClr val="bg1"/>
                </a:solidFill>
                <a:effectLst/>
                <a:latin typeface="Roboto" panose="02000000000000000000" pitchFamily="2" charset="0"/>
              </a:rPr>
              <a:t>Adoption and delivery of music curriculum to K-5 students in a school that does not already have a music program.</a:t>
            </a:r>
          </a:p>
          <a:p>
            <a:endParaRPr lang="en-US" dirty="0"/>
          </a:p>
        </p:txBody>
      </p:sp>
      <p:sp>
        <p:nvSpPr>
          <p:cNvPr id="5" name="TextBox 4">
            <a:extLst>
              <a:ext uri="{FF2B5EF4-FFF2-40B4-BE49-F238E27FC236}">
                <a16:creationId xmlns:a16="http://schemas.microsoft.com/office/drawing/2014/main" id="{5A8D9867-7606-B15F-B5C3-664E40AF929E}"/>
              </a:ext>
            </a:extLst>
          </p:cNvPr>
          <p:cNvSpPr txBox="1"/>
          <p:nvPr/>
        </p:nvSpPr>
        <p:spPr>
          <a:xfrm>
            <a:off x="4584700" y="1435100"/>
            <a:ext cx="5549900" cy="4401205"/>
          </a:xfrm>
          <a:prstGeom prst="rect">
            <a:avLst/>
          </a:prstGeom>
          <a:noFill/>
        </p:spPr>
        <p:txBody>
          <a:bodyPr wrap="square" rtlCol="0">
            <a:spAutoFit/>
          </a:bodyPr>
          <a:lstStyle/>
          <a:p>
            <a:pPr algn="ctr"/>
            <a:r>
              <a:rPr lang="en-US" sz="2800" b="1" dirty="0"/>
              <a:t>For your consideration: </a:t>
            </a:r>
          </a:p>
          <a:p>
            <a:endParaRPr lang="en-US" b="1" dirty="0"/>
          </a:p>
          <a:p>
            <a:r>
              <a:rPr lang="en-US" sz="1600" b="1" dirty="0"/>
              <a:t>MAEIA’s Sample Curriculum Map for K-5</a:t>
            </a:r>
          </a:p>
          <a:p>
            <a:pPr marL="285750" indent="-285750">
              <a:buFont typeface="Arial" panose="020B0604020202020204" pitchFamily="34" charset="0"/>
              <a:buChar char="•"/>
            </a:pPr>
            <a:r>
              <a:rPr lang="en-US" sz="1600" dirty="0"/>
              <a:t>Offers sequential map of instruction aligned to Michigan’s standards as well as the National Core Arts Standards. </a:t>
            </a:r>
          </a:p>
          <a:p>
            <a:pPr marL="285750" indent="-285750">
              <a:buFont typeface="Arial" panose="020B0604020202020204" pitchFamily="34" charset="0"/>
              <a:buChar char="•"/>
            </a:pPr>
            <a:r>
              <a:rPr lang="en-US" sz="1600" dirty="0"/>
              <a:t>Includes appropriate assessments</a:t>
            </a:r>
          </a:p>
          <a:p>
            <a:pPr marL="285750" indent="-285750">
              <a:buFont typeface="Arial" panose="020B0604020202020204" pitchFamily="34" charset="0"/>
              <a:buChar char="•"/>
            </a:pPr>
            <a:r>
              <a:rPr lang="en-US" sz="1600" dirty="0"/>
              <a:t>Can be modified to support the educator’s areas of expertise as well as the needs and experiences of the students</a:t>
            </a:r>
          </a:p>
          <a:p>
            <a:endParaRPr lang="en-US" sz="1600" dirty="0"/>
          </a:p>
          <a:p>
            <a:r>
              <a:rPr lang="en-US" sz="1600" b="1" dirty="0"/>
              <a:t>District developed curriculum</a:t>
            </a:r>
          </a:p>
          <a:p>
            <a:pPr marL="285750" indent="-285750">
              <a:buFont typeface="Arial" panose="020B0604020202020204" pitchFamily="34" charset="0"/>
              <a:buChar char="•"/>
            </a:pPr>
            <a:r>
              <a:rPr lang="en-US" sz="1600" dirty="0"/>
              <a:t>For previously existing programs </a:t>
            </a:r>
          </a:p>
          <a:p>
            <a:pPr marL="285750" indent="-285750">
              <a:buFont typeface="Arial" panose="020B0604020202020204" pitchFamily="34" charset="0"/>
              <a:buChar char="•"/>
            </a:pPr>
            <a:r>
              <a:rPr lang="en-US" sz="1600" dirty="0"/>
              <a:t>Educator developed curriculum with K-5 experience</a:t>
            </a:r>
          </a:p>
          <a:p>
            <a:endParaRPr lang="en-US" sz="1600" dirty="0"/>
          </a:p>
          <a:p>
            <a:r>
              <a:rPr lang="en-US" sz="1600" b="1" dirty="0"/>
              <a:t>Vendor-based curriculum </a:t>
            </a:r>
          </a:p>
          <a:p>
            <a:endParaRPr lang="en-US" dirty="0"/>
          </a:p>
        </p:txBody>
      </p:sp>
    </p:spTree>
    <p:extLst>
      <p:ext uri="{BB962C8B-B14F-4D97-AF65-F5344CB8AC3E}">
        <p14:creationId xmlns:p14="http://schemas.microsoft.com/office/powerpoint/2010/main" val="357574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D3D3-5AD1-38EB-0F96-0D684C9B5D49}"/>
              </a:ext>
            </a:extLst>
          </p:cNvPr>
          <p:cNvSpPr>
            <a:spLocks noGrp="1"/>
          </p:cNvSpPr>
          <p:nvPr>
            <p:ph type="title"/>
          </p:nvPr>
        </p:nvSpPr>
        <p:spPr/>
        <p:txBody>
          <a:bodyPr/>
          <a:lstStyle/>
          <a:p>
            <a:r>
              <a:rPr lang="en-US" dirty="0">
                <a:solidFill>
                  <a:schemeClr val="accent5">
                    <a:lumMod val="20000"/>
                    <a:lumOff val="80000"/>
                  </a:schemeClr>
                </a:solidFill>
              </a:rPr>
              <a:t>A Schedule</a:t>
            </a:r>
          </a:p>
        </p:txBody>
      </p:sp>
      <p:sp>
        <p:nvSpPr>
          <p:cNvPr id="4" name="Text Placeholder 3">
            <a:extLst>
              <a:ext uri="{FF2B5EF4-FFF2-40B4-BE49-F238E27FC236}">
                <a16:creationId xmlns:a16="http://schemas.microsoft.com/office/drawing/2014/main" id="{E9A0002C-41D4-A7B5-C342-B5E9D8C47039}"/>
              </a:ext>
            </a:extLst>
          </p:cNvPr>
          <p:cNvSpPr>
            <a:spLocks noGrp="1"/>
          </p:cNvSpPr>
          <p:nvPr>
            <p:ph type="body" idx="2"/>
          </p:nvPr>
        </p:nvSpPr>
        <p:spPr/>
        <p:txBody>
          <a:bodyPr>
            <a:normAutofit/>
          </a:bodyPr>
          <a:lstStyle/>
          <a:p>
            <a:r>
              <a:rPr lang="en-US" b="0" i="0" dirty="0">
                <a:solidFill>
                  <a:schemeClr val="bg1"/>
                </a:solidFill>
                <a:effectLst/>
                <a:latin typeface="Roboto" panose="02000000000000000000" pitchFamily="2" charset="0"/>
              </a:rPr>
              <a:t>A schedule that provides ninety minutes per week of music instruction provided by a teacher with a JX or JQ endorsement.</a:t>
            </a:r>
          </a:p>
          <a:p>
            <a:endParaRPr lang="en-US" dirty="0"/>
          </a:p>
        </p:txBody>
      </p:sp>
      <p:sp>
        <p:nvSpPr>
          <p:cNvPr id="3" name="TextBox 2">
            <a:extLst>
              <a:ext uri="{FF2B5EF4-FFF2-40B4-BE49-F238E27FC236}">
                <a16:creationId xmlns:a16="http://schemas.microsoft.com/office/drawing/2014/main" id="{DC4AB686-7877-A470-5DF8-AB4372206995}"/>
              </a:ext>
            </a:extLst>
          </p:cNvPr>
          <p:cNvSpPr txBox="1"/>
          <p:nvPr/>
        </p:nvSpPr>
        <p:spPr>
          <a:xfrm>
            <a:off x="4424293" y="1228397"/>
            <a:ext cx="7204216" cy="4401205"/>
          </a:xfrm>
          <a:prstGeom prst="rect">
            <a:avLst/>
          </a:prstGeom>
          <a:noFill/>
        </p:spPr>
        <p:txBody>
          <a:bodyPr wrap="none" rtlCol="0">
            <a:spAutoFit/>
          </a:bodyPr>
          <a:lstStyle/>
          <a:p>
            <a:pPr algn="ctr"/>
            <a:r>
              <a:rPr lang="en-US" sz="2800" b="1" dirty="0"/>
              <a:t>For your consideration:</a:t>
            </a:r>
          </a:p>
          <a:p>
            <a:endParaRPr lang="en-US" dirty="0"/>
          </a:p>
          <a:p>
            <a:r>
              <a:rPr lang="en-US" sz="1600" dirty="0"/>
              <a:t>Michigan Blueprint for Quality Education</a:t>
            </a:r>
          </a:p>
          <a:p>
            <a:pPr marL="285750" indent="-285750">
              <a:buFont typeface="Arial" panose="020B0604020202020204" pitchFamily="34" charset="0"/>
              <a:buChar char="•"/>
            </a:pPr>
            <a:r>
              <a:rPr lang="en-US" sz="1600" dirty="0"/>
              <a:t>Available on at </a:t>
            </a:r>
            <a:r>
              <a:rPr lang="en-US" sz="1600" dirty="0">
                <a:hlinkClick r:id="rId2"/>
              </a:rPr>
              <a:t>www.maeia-artsednetwork.org</a:t>
            </a:r>
            <a:r>
              <a:rPr lang="en-US" sz="1600" dirty="0"/>
              <a:t> under Program Review</a:t>
            </a:r>
          </a:p>
          <a:p>
            <a:pPr marL="285750" indent="-285750">
              <a:buFont typeface="Arial" panose="020B0604020202020204" pitchFamily="34" charset="0"/>
              <a:buChar char="•"/>
            </a:pPr>
            <a:r>
              <a:rPr lang="en-US" sz="1600" dirty="0"/>
              <a:t>90 minutes of arts instruction per discipline, per week</a:t>
            </a:r>
          </a:p>
          <a:p>
            <a:pPr marL="285750" indent="-285750">
              <a:buFont typeface="Arial" panose="020B0604020202020204" pitchFamily="34" charset="0"/>
              <a:buChar char="•"/>
            </a:pPr>
            <a:r>
              <a:rPr lang="en-US" sz="1600" dirty="0"/>
              <a:t>45 minutes per class</a:t>
            </a:r>
          </a:p>
          <a:p>
            <a:endParaRPr lang="en-US" sz="1600" dirty="0"/>
          </a:p>
          <a:p>
            <a:r>
              <a:rPr lang="en-US" sz="1600" dirty="0"/>
              <a:t>Creativity invited provided it totals 90 minutes weekly</a:t>
            </a:r>
          </a:p>
          <a:p>
            <a:endParaRPr lang="en-US" sz="1600" dirty="0"/>
          </a:p>
          <a:p>
            <a:r>
              <a:rPr lang="en-US" sz="1600" dirty="0"/>
              <a:t>Example provided in the MAEIA Sample Application</a:t>
            </a:r>
          </a:p>
          <a:p>
            <a:endParaRPr lang="en-US" sz="1600" dirty="0"/>
          </a:p>
          <a:p>
            <a:endParaRPr lang="en-US" sz="1600" dirty="0"/>
          </a:p>
          <a:p>
            <a:r>
              <a:rPr lang="en-US" sz="1600" dirty="0"/>
              <a:t>Credentialed Educator</a:t>
            </a:r>
          </a:p>
          <a:p>
            <a:pPr marL="285750" indent="-285750">
              <a:buFont typeface="Arial" panose="020B0604020202020204" pitchFamily="34" charset="0"/>
              <a:buChar char="•"/>
            </a:pPr>
            <a:r>
              <a:rPr lang="en-US" sz="1600" dirty="0"/>
              <a:t>Certified educator, endorsed in Music</a:t>
            </a:r>
          </a:p>
          <a:p>
            <a:pPr marL="285750" indent="-285750">
              <a:buFont typeface="Arial" panose="020B0604020202020204" pitchFamily="34" charset="0"/>
              <a:buChar char="•"/>
            </a:pPr>
            <a:r>
              <a:rPr lang="en-US" sz="1600" dirty="0"/>
              <a:t>To locate prospective educators, turn to the music education associations </a:t>
            </a:r>
          </a:p>
          <a:p>
            <a:pPr lvl="1"/>
            <a:r>
              <a:rPr lang="en-US" sz="1600" dirty="0"/>
              <a:t>	listed in the FAQ</a:t>
            </a:r>
          </a:p>
          <a:p>
            <a:r>
              <a:rPr lang="en-US" dirty="0"/>
              <a:t> </a:t>
            </a:r>
          </a:p>
        </p:txBody>
      </p:sp>
    </p:spTree>
    <p:extLst>
      <p:ext uri="{BB962C8B-B14F-4D97-AF65-F5344CB8AC3E}">
        <p14:creationId xmlns:p14="http://schemas.microsoft.com/office/powerpoint/2010/main" val="195934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A878-DF04-C200-72D1-4149DBF0B5BF}"/>
              </a:ext>
            </a:extLst>
          </p:cNvPr>
          <p:cNvSpPr>
            <a:spLocks noGrp="1"/>
          </p:cNvSpPr>
          <p:nvPr>
            <p:ph type="title"/>
          </p:nvPr>
        </p:nvSpPr>
        <p:spPr/>
        <p:txBody>
          <a:bodyPr/>
          <a:lstStyle/>
          <a:p>
            <a:r>
              <a:rPr lang="en-US" dirty="0">
                <a:solidFill>
                  <a:schemeClr val="accent5">
                    <a:lumMod val="20000"/>
                    <a:lumOff val="80000"/>
                  </a:schemeClr>
                </a:solidFill>
              </a:rPr>
              <a:t>A Designated Space</a:t>
            </a:r>
          </a:p>
        </p:txBody>
      </p:sp>
      <p:sp>
        <p:nvSpPr>
          <p:cNvPr id="4" name="Text Placeholder 3">
            <a:extLst>
              <a:ext uri="{FF2B5EF4-FFF2-40B4-BE49-F238E27FC236}">
                <a16:creationId xmlns:a16="http://schemas.microsoft.com/office/drawing/2014/main" id="{96BB6F1E-5FE3-95BE-5581-79085E3922F9}"/>
              </a:ext>
            </a:extLst>
          </p:cNvPr>
          <p:cNvSpPr>
            <a:spLocks noGrp="1"/>
          </p:cNvSpPr>
          <p:nvPr>
            <p:ph type="body" idx="2"/>
          </p:nvPr>
        </p:nvSpPr>
        <p:spPr/>
        <p:txBody>
          <a:bodyPr/>
          <a:lstStyle/>
          <a:p>
            <a:r>
              <a:rPr lang="en-US" b="0" i="0" dirty="0">
                <a:solidFill>
                  <a:schemeClr val="bg1"/>
                </a:solidFill>
                <a:effectLst/>
                <a:latin typeface="Roboto" panose="02000000000000000000" pitchFamily="2" charset="0"/>
              </a:rPr>
              <a:t>A designated space for music instruction</a:t>
            </a:r>
            <a:endParaRPr lang="en-US" dirty="0">
              <a:solidFill>
                <a:schemeClr val="bg1"/>
              </a:solidFill>
            </a:endParaRPr>
          </a:p>
        </p:txBody>
      </p:sp>
      <p:sp>
        <p:nvSpPr>
          <p:cNvPr id="3" name="TextBox 2">
            <a:extLst>
              <a:ext uri="{FF2B5EF4-FFF2-40B4-BE49-F238E27FC236}">
                <a16:creationId xmlns:a16="http://schemas.microsoft.com/office/drawing/2014/main" id="{61DD2A66-724A-6C5A-6DEB-AF8556F3DFF2}"/>
              </a:ext>
            </a:extLst>
          </p:cNvPr>
          <p:cNvSpPr txBox="1"/>
          <p:nvPr/>
        </p:nvSpPr>
        <p:spPr>
          <a:xfrm>
            <a:off x="4914900" y="1295400"/>
            <a:ext cx="5029200" cy="3447098"/>
          </a:xfrm>
          <a:prstGeom prst="rect">
            <a:avLst/>
          </a:prstGeom>
          <a:noFill/>
        </p:spPr>
        <p:txBody>
          <a:bodyPr wrap="square" rtlCol="0">
            <a:spAutoFit/>
          </a:bodyPr>
          <a:lstStyle/>
          <a:p>
            <a:pPr algn="ctr"/>
            <a:r>
              <a:rPr lang="en-US" sz="2800" b="1" dirty="0"/>
              <a:t>For your consideration: </a:t>
            </a:r>
          </a:p>
          <a:p>
            <a:endParaRPr lang="en-US" dirty="0"/>
          </a:p>
          <a:p>
            <a:r>
              <a:rPr lang="en-US" sz="1600" dirty="0"/>
              <a:t>A dedicated space for music education with appropriate storage, space for movement </a:t>
            </a:r>
          </a:p>
          <a:p>
            <a:endParaRPr lang="en-US" sz="1600" dirty="0"/>
          </a:p>
          <a:p>
            <a:r>
              <a:rPr lang="en-US" sz="1600" dirty="0"/>
              <a:t>A versatile space that can adequately accommodate music instruction with nearby availability for storage</a:t>
            </a:r>
          </a:p>
          <a:p>
            <a:endParaRPr lang="en-US" sz="1600" dirty="0"/>
          </a:p>
          <a:p>
            <a:r>
              <a:rPr lang="en-US" sz="1600" dirty="0"/>
              <a:t>A traveling classroom, also known as music on a cart, providing this supports the effective instruction of the adopted curriculum. Ideally, this would be a temporary option while a more permanent space is developed. </a:t>
            </a:r>
          </a:p>
        </p:txBody>
      </p:sp>
    </p:spTree>
    <p:extLst>
      <p:ext uri="{BB962C8B-B14F-4D97-AF65-F5344CB8AC3E}">
        <p14:creationId xmlns:p14="http://schemas.microsoft.com/office/powerpoint/2010/main" val="146372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AB7B-0C66-A2F7-AFF2-8136975E11D0}"/>
              </a:ext>
            </a:extLst>
          </p:cNvPr>
          <p:cNvSpPr>
            <a:spLocks noGrp="1"/>
          </p:cNvSpPr>
          <p:nvPr>
            <p:ph type="title"/>
          </p:nvPr>
        </p:nvSpPr>
        <p:spPr/>
        <p:txBody>
          <a:bodyPr/>
          <a:lstStyle/>
          <a:p>
            <a:r>
              <a:rPr lang="en-US" dirty="0">
                <a:solidFill>
                  <a:schemeClr val="accent5">
                    <a:lumMod val="20000"/>
                    <a:lumOff val="80000"/>
                  </a:schemeClr>
                </a:solidFill>
              </a:rPr>
              <a:t>A Budget</a:t>
            </a:r>
          </a:p>
        </p:txBody>
      </p:sp>
      <p:sp>
        <p:nvSpPr>
          <p:cNvPr id="4" name="Text Placeholder 3">
            <a:extLst>
              <a:ext uri="{FF2B5EF4-FFF2-40B4-BE49-F238E27FC236}">
                <a16:creationId xmlns:a16="http://schemas.microsoft.com/office/drawing/2014/main" id="{CBD8E244-6D05-9742-6365-9C423BA93998}"/>
              </a:ext>
            </a:extLst>
          </p:cNvPr>
          <p:cNvSpPr>
            <a:spLocks noGrp="1"/>
          </p:cNvSpPr>
          <p:nvPr>
            <p:ph type="body" idx="2"/>
          </p:nvPr>
        </p:nvSpPr>
        <p:spPr/>
        <p:txBody>
          <a:bodyPr>
            <a:normAutofit/>
          </a:bodyPr>
          <a:lstStyle/>
          <a:p>
            <a:r>
              <a:rPr lang="en-US" b="0" i="0" dirty="0">
                <a:solidFill>
                  <a:schemeClr val="bg1"/>
                </a:solidFill>
                <a:effectLst/>
                <a:latin typeface="Roboto" panose="02000000000000000000" pitchFamily="2" charset="0"/>
              </a:rPr>
              <a:t>A dedicated budget for K-5 music instruction must be created and maintained. Budget can include teacher salary, music curriculum purchase, instrument purchase and repair, music technology and software, recording equipment, sheet music and other applicable costs.</a:t>
            </a:r>
          </a:p>
          <a:p>
            <a:endParaRPr lang="en-US" dirty="0"/>
          </a:p>
        </p:txBody>
      </p:sp>
      <p:sp>
        <p:nvSpPr>
          <p:cNvPr id="3" name="TextBox 2">
            <a:extLst>
              <a:ext uri="{FF2B5EF4-FFF2-40B4-BE49-F238E27FC236}">
                <a16:creationId xmlns:a16="http://schemas.microsoft.com/office/drawing/2014/main" id="{5C880B8D-889C-00C0-C937-D9583E2FE0CB}"/>
              </a:ext>
            </a:extLst>
          </p:cNvPr>
          <p:cNvSpPr txBox="1"/>
          <p:nvPr/>
        </p:nvSpPr>
        <p:spPr>
          <a:xfrm>
            <a:off x="4902200" y="1270000"/>
            <a:ext cx="5194300" cy="4647426"/>
          </a:xfrm>
          <a:prstGeom prst="rect">
            <a:avLst/>
          </a:prstGeom>
          <a:noFill/>
        </p:spPr>
        <p:txBody>
          <a:bodyPr wrap="square" rtlCol="0">
            <a:spAutoFit/>
          </a:bodyPr>
          <a:lstStyle/>
          <a:p>
            <a:pPr algn="ctr"/>
            <a:r>
              <a:rPr lang="en-US" sz="2800" b="1" dirty="0"/>
              <a:t>For your consideration:</a:t>
            </a:r>
          </a:p>
          <a:p>
            <a:endParaRPr lang="en-US" dirty="0"/>
          </a:p>
          <a:p>
            <a:r>
              <a:rPr lang="en-US" sz="1600" dirty="0"/>
              <a:t>Approved expenditures</a:t>
            </a:r>
          </a:p>
          <a:p>
            <a:pPr marL="285750" indent="-285750">
              <a:buFont typeface="Arial" panose="020B0604020202020204" pitchFamily="34" charset="0"/>
              <a:buChar char="•"/>
            </a:pPr>
            <a:r>
              <a:rPr lang="en-US" sz="1600" dirty="0"/>
              <a:t>Teacher salary</a:t>
            </a:r>
          </a:p>
          <a:p>
            <a:pPr marL="285750" indent="-285750">
              <a:buFont typeface="Arial" panose="020B0604020202020204" pitchFamily="34" charset="0"/>
              <a:buChar char="•"/>
            </a:pPr>
            <a:r>
              <a:rPr lang="en-US" sz="1600" dirty="0"/>
              <a:t>Music curriculum purchase</a:t>
            </a:r>
          </a:p>
          <a:p>
            <a:pPr marL="285750" indent="-285750">
              <a:buFont typeface="Arial" panose="020B0604020202020204" pitchFamily="34" charset="0"/>
              <a:buChar char="•"/>
            </a:pPr>
            <a:r>
              <a:rPr lang="en-US" sz="1600" dirty="0"/>
              <a:t>Instrument purchase and repair</a:t>
            </a:r>
          </a:p>
          <a:p>
            <a:pPr marL="285750" indent="-285750">
              <a:buFont typeface="Arial" panose="020B0604020202020204" pitchFamily="34" charset="0"/>
              <a:buChar char="•"/>
            </a:pPr>
            <a:r>
              <a:rPr lang="en-US" sz="1600" dirty="0"/>
              <a:t>Music technology and software</a:t>
            </a:r>
          </a:p>
          <a:p>
            <a:pPr marL="285750" indent="-285750">
              <a:buFont typeface="Arial" panose="020B0604020202020204" pitchFamily="34" charset="0"/>
              <a:buChar char="•"/>
            </a:pPr>
            <a:r>
              <a:rPr lang="en-US" sz="1600" dirty="0"/>
              <a:t>Recording equipment</a:t>
            </a:r>
          </a:p>
          <a:p>
            <a:pPr marL="285750" indent="-285750">
              <a:buFont typeface="Arial" panose="020B0604020202020204" pitchFamily="34" charset="0"/>
              <a:buChar char="•"/>
            </a:pPr>
            <a:r>
              <a:rPr lang="en-US" sz="1600" dirty="0"/>
              <a:t>Sheet music</a:t>
            </a:r>
          </a:p>
          <a:p>
            <a:pPr marL="285750" indent="-285750">
              <a:buFont typeface="Arial" panose="020B0604020202020204" pitchFamily="34" charset="0"/>
              <a:buChar char="•"/>
            </a:pPr>
            <a:r>
              <a:rPr lang="en-US" sz="1600" dirty="0"/>
              <a:t>Other applicable costs</a:t>
            </a:r>
          </a:p>
          <a:p>
            <a:pPr marL="285750" indent="-285750">
              <a:buFont typeface="Arial" panose="020B0604020202020204" pitchFamily="34" charset="0"/>
              <a:buChar char="•"/>
            </a:pPr>
            <a:endParaRPr lang="en-US" sz="1600" dirty="0"/>
          </a:p>
          <a:p>
            <a:r>
              <a:rPr lang="en-US" sz="1600" dirty="0"/>
              <a:t>Expenses should support the needs of the students and the curriculum</a:t>
            </a:r>
          </a:p>
          <a:p>
            <a:pPr marL="285750" indent="-285750">
              <a:buFont typeface="Arial" panose="020B0604020202020204" pitchFamily="34" charset="0"/>
              <a:buChar char="•"/>
            </a:pPr>
            <a:r>
              <a:rPr lang="en-US" sz="1600" dirty="0"/>
              <a:t>Carpet squares</a:t>
            </a:r>
          </a:p>
          <a:p>
            <a:pPr marL="285750" indent="-285750">
              <a:buFont typeface="Arial" panose="020B0604020202020204" pitchFamily="34" charset="0"/>
              <a:buChar char="•"/>
            </a:pPr>
            <a:r>
              <a:rPr lang="en-US" sz="1600" dirty="0"/>
              <a:t>Props for movement and gross motor skill development</a:t>
            </a:r>
          </a:p>
          <a:p>
            <a:pPr marL="285750" indent="-285750">
              <a:buFont typeface="Arial" panose="020B0604020202020204" pitchFamily="34" charset="0"/>
              <a:buChar char="•"/>
            </a:pPr>
            <a:r>
              <a:rPr lang="en-US" sz="1600" dirty="0"/>
              <a:t>Supports for adaptations</a:t>
            </a:r>
          </a:p>
          <a:p>
            <a:endParaRPr lang="en-US" dirty="0"/>
          </a:p>
        </p:txBody>
      </p:sp>
    </p:spTree>
    <p:extLst>
      <p:ext uri="{BB962C8B-B14F-4D97-AF65-F5344CB8AC3E}">
        <p14:creationId xmlns:p14="http://schemas.microsoft.com/office/powerpoint/2010/main" val="104475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1CBF-F6D2-353E-E158-BF1ED564B6BF}"/>
              </a:ext>
            </a:extLst>
          </p:cNvPr>
          <p:cNvSpPr>
            <a:spLocks noGrp="1"/>
          </p:cNvSpPr>
          <p:nvPr>
            <p:ph type="title"/>
          </p:nvPr>
        </p:nvSpPr>
        <p:spPr/>
        <p:txBody>
          <a:bodyPr/>
          <a:lstStyle/>
          <a:p>
            <a:r>
              <a:rPr lang="en-US" dirty="0"/>
              <a:t>The application</a:t>
            </a:r>
          </a:p>
        </p:txBody>
      </p:sp>
      <p:sp>
        <p:nvSpPr>
          <p:cNvPr id="3" name="Text Placeholder 2">
            <a:extLst>
              <a:ext uri="{FF2B5EF4-FFF2-40B4-BE49-F238E27FC236}">
                <a16:creationId xmlns:a16="http://schemas.microsoft.com/office/drawing/2014/main" id="{AA45CA4C-431E-9B94-E135-A1303FD4FC6E}"/>
              </a:ext>
            </a:extLst>
          </p:cNvPr>
          <p:cNvSpPr>
            <a:spLocks noGrp="1"/>
          </p:cNvSpPr>
          <p:nvPr>
            <p:ph type="body" idx="1"/>
          </p:nvPr>
        </p:nvSpPr>
        <p:spPr/>
        <p:txBody>
          <a:bodyPr>
            <a:normAutofit/>
          </a:bodyPr>
          <a:lstStyle/>
          <a:p>
            <a:pPr marL="101600" indent="0" algn="l">
              <a:buNone/>
            </a:pPr>
            <a:r>
              <a:rPr lang="en-US" b="1" i="0" dirty="0">
                <a:solidFill>
                  <a:srgbClr val="008080"/>
                </a:solidFill>
                <a:effectLst/>
                <a:latin typeface="Roboto" panose="02000000000000000000" pitchFamily="2" charset="0"/>
              </a:rPr>
              <a:t>Each 33c music grant application must include all of the following:</a:t>
            </a:r>
            <a:endParaRPr lang="en-US" b="1" i="0" dirty="0">
              <a:solidFill>
                <a:srgbClr val="444444"/>
              </a:solidFill>
              <a:effectLst/>
              <a:latin typeface="Roboto" panose="02000000000000000000" pitchFamily="2" charset="0"/>
            </a:endParaRPr>
          </a:p>
          <a:p>
            <a:pPr algn="l">
              <a:buFont typeface="Arial" panose="020B0604020202020204" pitchFamily="34" charset="0"/>
              <a:buChar char="•"/>
            </a:pPr>
            <a:r>
              <a:rPr lang="en-US" sz="1700" b="0" i="0" dirty="0">
                <a:solidFill>
                  <a:srgbClr val="444444"/>
                </a:solidFill>
                <a:effectLst/>
                <a:latin typeface="Roboto" panose="02000000000000000000" pitchFamily="2" charset="0"/>
              </a:rPr>
              <a:t>A completed application template uploaded into </a:t>
            </a:r>
            <a:r>
              <a:rPr lang="en-US" sz="1700" b="0" i="0" dirty="0" err="1">
                <a:solidFill>
                  <a:srgbClr val="444444"/>
                </a:solidFill>
                <a:effectLst/>
                <a:latin typeface="Roboto" panose="02000000000000000000" pitchFamily="2" charset="0"/>
              </a:rPr>
              <a:t>NexSys</a:t>
            </a:r>
            <a:r>
              <a:rPr lang="en-US" sz="1700" b="0" i="0" dirty="0">
                <a:solidFill>
                  <a:srgbClr val="444444"/>
                </a:solidFill>
                <a:effectLst/>
                <a:latin typeface="Roboto" panose="02000000000000000000" pitchFamily="2" charset="0"/>
              </a:rPr>
              <a:t>.</a:t>
            </a:r>
          </a:p>
          <a:p>
            <a:pPr algn="l">
              <a:buFont typeface="Arial" panose="020B0604020202020204" pitchFamily="34" charset="0"/>
              <a:buChar char="•"/>
            </a:pPr>
            <a:r>
              <a:rPr lang="en-US" sz="1700" b="0" i="0" dirty="0">
                <a:solidFill>
                  <a:srgbClr val="444444"/>
                </a:solidFill>
                <a:effectLst/>
                <a:latin typeface="Roboto" panose="02000000000000000000" pitchFamily="2" charset="0"/>
              </a:rPr>
              <a:t>A schedule showing 90 minutes of music instruction per week for K-5 students in the building uploaded into </a:t>
            </a:r>
            <a:r>
              <a:rPr lang="en-US" sz="1700" b="0" i="0" dirty="0" err="1">
                <a:solidFill>
                  <a:srgbClr val="444444"/>
                </a:solidFill>
                <a:effectLst/>
                <a:latin typeface="Roboto" panose="02000000000000000000" pitchFamily="2" charset="0"/>
              </a:rPr>
              <a:t>NexSys</a:t>
            </a:r>
            <a:r>
              <a:rPr lang="en-US" sz="1700" b="0" i="0" dirty="0">
                <a:solidFill>
                  <a:srgbClr val="444444"/>
                </a:solidFill>
                <a:effectLst/>
                <a:latin typeface="Roboto" panose="02000000000000000000" pitchFamily="2" charset="0"/>
              </a:rPr>
              <a:t>.</a:t>
            </a:r>
          </a:p>
          <a:p>
            <a:pPr algn="l">
              <a:buFont typeface="Arial" panose="020B0604020202020204" pitchFamily="34" charset="0"/>
              <a:buChar char="•"/>
            </a:pPr>
            <a:r>
              <a:rPr lang="en-US" sz="1700" b="0" i="0" dirty="0">
                <a:solidFill>
                  <a:srgbClr val="444444"/>
                </a:solidFill>
                <a:effectLst/>
                <a:latin typeface="Roboto" panose="02000000000000000000" pitchFamily="2" charset="0"/>
              </a:rPr>
              <a:t>A detailed budget that links to the activities, resources, and personnel uploaded into </a:t>
            </a:r>
            <a:r>
              <a:rPr lang="en-US" sz="1700" b="0" i="0" dirty="0" err="1">
                <a:solidFill>
                  <a:srgbClr val="444444"/>
                </a:solidFill>
                <a:effectLst/>
                <a:latin typeface="Roboto" panose="02000000000000000000" pitchFamily="2" charset="0"/>
              </a:rPr>
              <a:t>NexSys</a:t>
            </a:r>
            <a:r>
              <a:rPr lang="en-US" sz="1700" b="0" i="0" dirty="0">
                <a:solidFill>
                  <a:srgbClr val="444444"/>
                </a:solidFill>
                <a:effectLst/>
                <a:latin typeface="Roboto" panose="02000000000000000000" pitchFamily="2" charset="0"/>
              </a:rPr>
              <a:t>.</a:t>
            </a:r>
          </a:p>
          <a:p>
            <a:pPr algn="l"/>
            <a:r>
              <a:rPr lang="en-US" b="1" i="0" dirty="0">
                <a:solidFill>
                  <a:srgbClr val="444444"/>
                </a:solidFill>
                <a:effectLst/>
                <a:latin typeface="Roboto" panose="02000000000000000000" pitchFamily="2" charset="0"/>
              </a:rPr>
              <a:t>Applications will be due December 15, 2023.</a:t>
            </a:r>
            <a:endParaRPr lang="en-US" b="0" i="0" dirty="0">
              <a:solidFill>
                <a:srgbClr val="444444"/>
              </a:solidFill>
              <a:effectLst/>
              <a:latin typeface="Roboto" panose="02000000000000000000" pitchFamily="2" charset="0"/>
            </a:endParaRPr>
          </a:p>
          <a:p>
            <a:pPr marL="101600" indent="0" algn="l">
              <a:buNone/>
            </a:pPr>
            <a:r>
              <a:rPr lang="en-US" b="1" i="0" dirty="0">
                <a:solidFill>
                  <a:srgbClr val="008080"/>
                </a:solidFill>
                <a:effectLst/>
                <a:latin typeface="Roboto" panose="02000000000000000000" pitchFamily="2" charset="0"/>
              </a:rPr>
              <a:t>Selection Process</a:t>
            </a:r>
            <a:endParaRPr lang="en-US" b="1" i="0" dirty="0">
              <a:solidFill>
                <a:srgbClr val="444444"/>
              </a:solidFill>
              <a:effectLst/>
              <a:latin typeface="Roboto" panose="02000000000000000000" pitchFamily="2" charset="0"/>
            </a:endParaRPr>
          </a:p>
          <a:p>
            <a:pPr algn="l"/>
            <a:r>
              <a:rPr lang="en-US" sz="1600" b="0" i="0" dirty="0">
                <a:solidFill>
                  <a:srgbClr val="444444"/>
                </a:solidFill>
                <a:effectLst/>
                <a:latin typeface="Roboto" panose="02000000000000000000" pitchFamily="2" charset="0"/>
              </a:rPr>
              <a:t>The review and scoring of each application will be based on criteria outlined in the scoring rubric/checklist. An expert review panel will be sure that all grant requirements are met and the budget is reasonable and aligns with the submitted template. Grant applications are due December 15, 2023. </a:t>
            </a:r>
            <a:r>
              <a:rPr lang="en-US" sz="1600" b="1" i="0" dirty="0">
                <a:solidFill>
                  <a:srgbClr val="444444"/>
                </a:solidFill>
                <a:effectLst/>
                <a:latin typeface="Roboto" panose="02000000000000000000" pitchFamily="2" charset="0"/>
              </a:rPr>
              <a:t>Awardees will be announced by January 12, 2024.</a:t>
            </a:r>
            <a:endParaRPr lang="en-US" sz="1600" b="0" i="0" dirty="0">
              <a:solidFill>
                <a:srgbClr val="444444"/>
              </a:solidFill>
              <a:effectLst/>
              <a:latin typeface="Roboto" panose="02000000000000000000" pitchFamily="2" charset="0"/>
            </a:endParaRPr>
          </a:p>
          <a:p>
            <a:endParaRPr lang="en-US" dirty="0"/>
          </a:p>
        </p:txBody>
      </p:sp>
      <p:sp>
        <p:nvSpPr>
          <p:cNvPr id="4" name="Text Placeholder 3">
            <a:extLst>
              <a:ext uri="{FF2B5EF4-FFF2-40B4-BE49-F238E27FC236}">
                <a16:creationId xmlns:a16="http://schemas.microsoft.com/office/drawing/2014/main" id="{D796A456-E7A1-8244-2804-DF1E466BB187}"/>
              </a:ext>
            </a:extLst>
          </p:cNvPr>
          <p:cNvSpPr>
            <a:spLocks noGrp="1"/>
          </p:cNvSpPr>
          <p:nvPr>
            <p:ph type="body" idx="2"/>
          </p:nvPr>
        </p:nvSpPr>
        <p:spPr/>
        <p:txBody>
          <a:bodyPr/>
          <a:lstStyle/>
          <a:p>
            <a:r>
              <a:rPr lang="en-US" dirty="0" err="1"/>
              <a:t>NexSys</a:t>
            </a:r>
            <a:r>
              <a:rPr lang="en-US" dirty="0"/>
              <a:t> platform will open on December 1, 2023. </a:t>
            </a:r>
          </a:p>
          <a:p>
            <a:endParaRPr lang="en-US" dirty="0"/>
          </a:p>
          <a:p>
            <a:r>
              <a:rPr lang="en-US" dirty="0"/>
              <a:t>Applications will be due December 15, 2023.</a:t>
            </a:r>
          </a:p>
        </p:txBody>
      </p:sp>
    </p:spTree>
    <p:extLst>
      <p:ext uri="{BB962C8B-B14F-4D97-AF65-F5344CB8AC3E}">
        <p14:creationId xmlns:p14="http://schemas.microsoft.com/office/powerpoint/2010/main" val="2239338296"/>
      </p:ext>
    </p:extLst>
  </p:cSld>
  <p:clrMapOvr>
    <a:masterClrMapping/>
  </p:clrMapOvr>
</p:sld>
</file>

<file path=ppt/theme/theme1.xml><?xml version="1.0" encoding="utf-8"?>
<a:theme xmlns:a="http://schemas.openxmlformats.org/drawingml/2006/main" name="Retrospect">
  <a:themeElements>
    <a:clrScheme name="MAEIA">
      <a:dk1>
        <a:srgbClr val="444444"/>
      </a:dk1>
      <a:lt1>
        <a:srgbClr val="FFFFFF"/>
      </a:lt1>
      <a:dk2>
        <a:srgbClr val="1F497D"/>
      </a:dk2>
      <a:lt2>
        <a:srgbClr val="EEECE1"/>
      </a:lt2>
      <a:accent1>
        <a:srgbClr val="D8F1EE"/>
      </a:accent1>
      <a:accent2>
        <a:srgbClr val="50D1BF"/>
      </a:accent2>
      <a:accent3>
        <a:srgbClr val="1C8275"/>
      </a:accent3>
      <a:accent4>
        <a:srgbClr val="FCB900"/>
      </a:accent4>
      <a:accent5>
        <a:srgbClr val="FF6900"/>
      </a:accent5>
      <a:accent6>
        <a:srgbClr val="9B51E0"/>
      </a:accent6>
      <a:hlink>
        <a:srgbClr val="0265A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C985396-1703-D741-A589-598AA580C23A}">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3027</TotalTime>
  <Words>1103</Words>
  <Application>Microsoft Office PowerPoint</Application>
  <PresentationFormat>Widescreen</PresentationFormat>
  <Paragraphs>165</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Roboto</vt:lpstr>
      <vt:lpstr>Arial</vt:lpstr>
      <vt:lpstr>Calibri</vt:lpstr>
      <vt:lpstr>Retrospect</vt:lpstr>
      <vt:lpstr>Michigan Department of Education  Music Grant (33c)</vt:lpstr>
      <vt:lpstr>Updates</vt:lpstr>
      <vt:lpstr>Section 33 of the 2023-24 School Aid Bill</vt:lpstr>
      <vt:lpstr>The Eligibility Criteria</vt:lpstr>
      <vt:lpstr>A Music Curriculum </vt:lpstr>
      <vt:lpstr>A Schedule</vt:lpstr>
      <vt:lpstr>A Designated Space</vt:lpstr>
      <vt:lpstr>A Budget</vt:lpstr>
      <vt:lpstr>The application</vt:lpstr>
      <vt:lpstr>Frequently  Asked  Questions</vt:lpstr>
      <vt:lpstr>FAQ</vt:lpstr>
      <vt:lpstr>MAEIA Engagement for your new Music Educator</vt:lpstr>
      <vt:lpstr>Contacts for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Embodied Practices</dc:title>
  <dc:creator>Carrie Van</dc:creator>
  <cp:lastModifiedBy>Kathy Humphrey</cp:lastModifiedBy>
  <cp:revision>9</cp:revision>
  <dcterms:created xsi:type="dcterms:W3CDTF">2020-04-08T18:53:30Z</dcterms:created>
  <dcterms:modified xsi:type="dcterms:W3CDTF">2023-10-31T17:54:01Z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924085E9-3D31-4AC4-9696-49E915DB71A6</vt:lpwstr>
  </property>
  <property fmtid="{D5CDD505-2E9C-101B-9397-08002B2CF9AE}" pid="3" name="ArticulatePath">
    <vt:lpwstr>Presentation1</vt:lpwstr>
  </property>
</Properties>
</file>